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65" r:id="rId3"/>
    <p:sldId id="266" r:id="rId4"/>
    <p:sldId id="267" r:id="rId5"/>
    <p:sldId id="268" r:id="rId6"/>
    <p:sldId id="269" r:id="rId7"/>
    <p:sldId id="258" r:id="rId8"/>
    <p:sldId id="270" r:id="rId9"/>
    <p:sldId id="261" r:id="rId10"/>
    <p:sldId id="271" r:id="rId11"/>
    <p:sldId id="272" r:id="rId12"/>
    <p:sldId id="259" r:id="rId13"/>
    <p:sldId id="273" r:id="rId14"/>
    <p:sldId id="274" r:id="rId15"/>
    <p:sldId id="260" r:id="rId16"/>
    <p:sldId id="275" r:id="rId17"/>
    <p:sldId id="277" r:id="rId18"/>
    <p:sldId id="276" r:id="rId1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Raleway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/>
    <p:restoredTop sz="61250"/>
  </p:normalViewPr>
  <p:slideViewPr>
    <p:cSldViewPr snapToGrid="0">
      <p:cViewPr varScale="1">
        <p:scale>
          <a:sx n="86" d="100"/>
          <a:sy n="86" d="100"/>
        </p:scale>
        <p:origin x="2128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490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85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2431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endParaRPr lang="en-US" sz="12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941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fa3c89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fa3c89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7108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+mj-lt"/>
              <a:buNone/>
            </a:pPr>
            <a:endParaRPr strike="noStrike" dirty="0"/>
          </a:p>
        </p:txBody>
      </p:sp>
    </p:spTree>
    <p:extLst>
      <p:ext uri="{BB962C8B-B14F-4D97-AF65-F5344CB8AC3E}">
        <p14:creationId xmlns:p14="http://schemas.microsoft.com/office/powerpoint/2010/main" val="21033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3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866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6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429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sv-SE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endParaRPr lang="en-US" sz="12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66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6fa3c8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6fa3c8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1.pn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Relationship Id="rId22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11" Type="http://schemas.openxmlformats.org/officeDocument/2006/relationships/image" Target="../media/image1.png"/><Relationship Id="rId5" Type="http://schemas.openxmlformats.org/officeDocument/2006/relationships/image" Target="../media/image59.jpeg"/><Relationship Id="rId10" Type="http://schemas.openxmlformats.org/officeDocument/2006/relationships/image" Target="../media/image64.jp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93078" y="477826"/>
            <a:ext cx="8410148" cy="14213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4400" dirty="0">
                <a:solidFill>
                  <a:schemeClr val="bg1"/>
                </a:solidFill>
              </a:rPr>
              <a:t>Mom2B: a study of perinatal mental health via </a:t>
            </a:r>
            <a:r>
              <a:rPr lang="en-GB" sz="4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smartphone application </a:t>
            </a:r>
            <a:r>
              <a:rPr lang="en-GB" sz="4400" dirty="0">
                <a:solidFill>
                  <a:schemeClr val="bg1"/>
                </a:solidFill>
              </a:rPr>
              <a:t>and </a:t>
            </a:r>
            <a:r>
              <a:rPr lang="en-GB" sz="4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machine learning methods</a:t>
            </a:r>
            <a:endParaRPr sz="4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5767754" y="3418063"/>
            <a:ext cx="2935472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Ayesha Mae Bilal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Dept. of neuroscience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Womher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 research school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Uppsala university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9B255-72FF-6F43-90D9-59BA2A53C57A}"/>
              </a:ext>
            </a:extLst>
          </p:cNvPr>
          <p:cNvSpPr/>
          <p:nvPr/>
        </p:nvSpPr>
        <p:spPr>
          <a:xfrm>
            <a:off x="4928740" y="3603669"/>
            <a:ext cx="870488" cy="87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0FF54-E300-684E-BAED-41B047CDA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05" y="3603669"/>
            <a:ext cx="870486" cy="870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193AB2-BA43-1D4A-AA41-EF3276523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57" y="3609629"/>
            <a:ext cx="870487" cy="8704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DIGITAL PHENOTYPING</a:t>
            </a:r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572000" y="-359229"/>
            <a:ext cx="4572000" cy="55027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Using digital devices (</a:t>
            </a:r>
            <a:r>
              <a:rPr lang="en-US" dirty="0" err="1"/>
              <a:t>eg.</a:t>
            </a:r>
            <a:r>
              <a:rPr lang="en-US" dirty="0"/>
              <a:t> smartphones) to capture moment-by-moment, objective data regarding the user’s experiences and functions in the real world.</a:t>
            </a:r>
          </a:p>
          <a:p>
            <a:r>
              <a:rPr lang="en-US" b="1" dirty="0"/>
              <a:t>Active Data</a:t>
            </a:r>
          </a:p>
          <a:p>
            <a:r>
              <a:rPr lang="en-US" b="1" dirty="0"/>
              <a:t>Passive data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265500" y="2571749"/>
            <a:ext cx="4045200" cy="969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it? How do we use it?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35F6F2-3EA3-3645-8C7F-6532275BB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15B666E-9ACC-AB41-BC33-4EA8E7E39835}"/>
              </a:ext>
            </a:extLst>
          </p:cNvPr>
          <p:cNvGrpSpPr/>
          <p:nvPr/>
        </p:nvGrpSpPr>
        <p:grpSpPr>
          <a:xfrm>
            <a:off x="1755301" y="623462"/>
            <a:ext cx="5633397" cy="3896575"/>
            <a:chOff x="2191640" y="881403"/>
            <a:chExt cx="5633397" cy="38965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59ED1F-BB3B-4148-9474-2B030E5D07A3}"/>
                </a:ext>
              </a:extLst>
            </p:cNvPr>
            <p:cNvSpPr/>
            <p:nvPr/>
          </p:nvSpPr>
          <p:spPr>
            <a:xfrm>
              <a:off x="3961899" y="1916708"/>
              <a:ext cx="1733035" cy="17337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Smart Phone">
              <a:extLst>
                <a:ext uri="{FF2B5EF4-FFF2-40B4-BE49-F238E27FC236}">
                  <a16:creationId xmlns:a16="http://schemas.microsoft.com/office/drawing/2014/main" id="{B90B341E-1785-1D4F-B739-ACF9A6DE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08123" y="2145454"/>
              <a:ext cx="1240946" cy="1241484"/>
            </a:xfrm>
            <a:prstGeom prst="rect">
              <a:avLst/>
            </a:prstGeom>
          </p:spPr>
        </p:pic>
        <p:pic>
          <p:nvPicPr>
            <p:cNvPr id="7" name="Graphic 6" descr="Line arrow Straight">
              <a:extLst>
                <a:ext uri="{FF2B5EF4-FFF2-40B4-BE49-F238E27FC236}">
                  <a16:creationId xmlns:a16="http://schemas.microsoft.com/office/drawing/2014/main" id="{BAF5B9C4-BC4E-4243-8597-6A6F91B0B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552695">
              <a:off x="3524506" y="1543674"/>
              <a:ext cx="786566" cy="786907"/>
            </a:xfrm>
            <a:prstGeom prst="rect">
              <a:avLst/>
            </a:prstGeom>
          </p:spPr>
        </p:pic>
        <p:pic>
          <p:nvPicPr>
            <p:cNvPr id="8" name="Graphic 7" descr="Marker">
              <a:extLst>
                <a:ext uri="{FF2B5EF4-FFF2-40B4-BE49-F238E27FC236}">
                  <a16:creationId xmlns:a16="http://schemas.microsoft.com/office/drawing/2014/main" id="{44022EAD-8B68-8F48-A67D-DC83859D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86425" y="1049550"/>
              <a:ext cx="875695" cy="876075"/>
            </a:xfrm>
            <a:prstGeom prst="rect">
              <a:avLst/>
            </a:prstGeom>
          </p:spPr>
        </p:pic>
        <p:pic>
          <p:nvPicPr>
            <p:cNvPr id="9" name="Graphic 8" descr="Line arrow Straight">
              <a:extLst>
                <a:ext uri="{FF2B5EF4-FFF2-40B4-BE49-F238E27FC236}">
                  <a16:creationId xmlns:a16="http://schemas.microsoft.com/office/drawing/2014/main" id="{E47003D0-8666-8E40-840B-19D649F22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047305" flipH="1">
              <a:off x="5343217" y="1543670"/>
              <a:ext cx="786566" cy="786907"/>
            </a:xfrm>
            <a:prstGeom prst="rect">
              <a:avLst/>
            </a:prstGeom>
          </p:spPr>
        </p:pic>
        <p:pic>
          <p:nvPicPr>
            <p:cNvPr id="10" name="Graphic 9" descr="Line arrow Straight">
              <a:extLst>
                <a:ext uri="{FF2B5EF4-FFF2-40B4-BE49-F238E27FC236}">
                  <a16:creationId xmlns:a16="http://schemas.microsoft.com/office/drawing/2014/main" id="{F5C27618-6C85-EC40-88BA-3762FBF42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677023" y="2395403"/>
              <a:ext cx="786566" cy="786907"/>
            </a:xfrm>
            <a:prstGeom prst="rect">
              <a:avLst/>
            </a:prstGeom>
          </p:spPr>
        </p:pic>
        <p:pic>
          <p:nvPicPr>
            <p:cNvPr id="11" name="Graphic 10" descr="Line arrow Straight">
              <a:extLst>
                <a:ext uri="{FF2B5EF4-FFF2-40B4-BE49-F238E27FC236}">
                  <a16:creationId xmlns:a16="http://schemas.microsoft.com/office/drawing/2014/main" id="{EC2E211E-8B54-C949-97AC-C93188271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552695" flipH="1" flipV="1">
              <a:off x="5359026" y="3220782"/>
              <a:ext cx="786566" cy="786907"/>
            </a:xfrm>
            <a:prstGeom prst="rect">
              <a:avLst/>
            </a:prstGeom>
          </p:spPr>
        </p:pic>
        <p:pic>
          <p:nvPicPr>
            <p:cNvPr id="12" name="Graphic 11" descr="Line arrow Straight">
              <a:extLst>
                <a:ext uri="{FF2B5EF4-FFF2-40B4-BE49-F238E27FC236}">
                  <a16:creationId xmlns:a16="http://schemas.microsoft.com/office/drawing/2014/main" id="{C0F3D804-CB4E-3D41-8D00-D4242335D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047305" flipV="1">
              <a:off x="3508679" y="3220778"/>
              <a:ext cx="786566" cy="786907"/>
            </a:xfrm>
            <a:prstGeom prst="rect">
              <a:avLst/>
            </a:prstGeom>
          </p:spPr>
        </p:pic>
        <p:pic>
          <p:nvPicPr>
            <p:cNvPr id="13" name="Graphic 12" descr="Line arrow Straight">
              <a:extLst>
                <a:ext uri="{FF2B5EF4-FFF2-40B4-BE49-F238E27FC236}">
                  <a16:creationId xmlns:a16="http://schemas.microsoft.com/office/drawing/2014/main" id="{6687B46F-477F-E545-B152-2FF44ED3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87411" y="2395403"/>
              <a:ext cx="786566" cy="78690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C3F170-B59B-584D-AB53-8E4C226F1948}"/>
                </a:ext>
              </a:extLst>
            </p:cNvPr>
            <p:cNvSpPr/>
            <p:nvPr/>
          </p:nvSpPr>
          <p:spPr>
            <a:xfrm>
              <a:off x="3079725" y="881403"/>
              <a:ext cx="665402" cy="231867"/>
            </a:xfrm>
            <a:prstGeom prst="rect">
              <a:avLst/>
            </a:prstGeom>
            <a:solidFill>
              <a:srgbClr val="006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EEE7D3"/>
                  </a:solidFill>
                </a:rPr>
                <a:t>GPS</a:t>
              </a:r>
              <a:endParaRPr lang="en-US" sz="1400" dirty="0">
                <a:solidFill>
                  <a:srgbClr val="EEE7D3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A0CCBD-1FEB-6E48-83A8-C0AA4423A39D}"/>
                </a:ext>
              </a:extLst>
            </p:cNvPr>
            <p:cNvSpPr/>
            <p:nvPr/>
          </p:nvSpPr>
          <p:spPr>
            <a:xfrm>
              <a:off x="5654507" y="882348"/>
              <a:ext cx="1427324" cy="231867"/>
            </a:xfrm>
            <a:prstGeom prst="rect">
              <a:avLst/>
            </a:prstGeom>
            <a:solidFill>
              <a:srgbClr val="006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EEE7D3"/>
                  </a:solidFill>
                </a:rPr>
                <a:t>Motion Activity</a:t>
              </a:r>
              <a:endParaRPr lang="en-US" sz="1400" dirty="0">
                <a:solidFill>
                  <a:srgbClr val="EEE7D3"/>
                </a:solidFill>
              </a:endParaRPr>
            </a:p>
          </p:txBody>
        </p:sp>
        <p:pic>
          <p:nvPicPr>
            <p:cNvPr id="16" name="Graphic 15" descr="Walk">
              <a:extLst>
                <a:ext uri="{FF2B5EF4-FFF2-40B4-BE49-F238E27FC236}">
                  <a16:creationId xmlns:a16="http://schemas.microsoft.com/office/drawing/2014/main" id="{4869C11F-82DC-E644-B58D-D7E6260DB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03267" y="1119363"/>
              <a:ext cx="725171" cy="725486"/>
            </a:xfrm>
            <a:prstGeom prst="rect">
              <a:avLst/>
            </a:prstGeom>
          </p:spPr>
        </p:pic>
        <p:pic>
          <p:nvPicPr>
            <p:cNvPr id="17" name="Graphic 16" descr="Battery charging">
              <a:extLst>
                <a:ext uri="{FF2B5EF4-FFF2-40B4-BE49-F238E27FC236}">
                  <a16:creationId xmlns:a16="http://schemas.microsoft.com/office/drawing/2014/main" id="{A7E250A6-FCFE-2346-95C5-6060A1097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48954" y="2601233"/>
              <a:ext cx="476083" cy="476289"/>
            </a:xfrm>
            <a:prstGeom prst="rect">
              <a:avLst/>
            </a:prstGeom>
          </p:spPr>
        </p:pic>
        <p:pic>
          <p:nvPicPr>
            <p:cNvPr id="18" name="Graphic 17" descr="Full battery">
              <a:extLst>
                <a:ext uri="{FF2B5EF4-FFF2-40B4-BE49-F238E27FC236}">
                  <a16:creationId xmlns:a16="http://schemas.microsoft.com/office/drawing/2014/main" id="{0F0DA676-6F05-CD40-BF11-C2A557BCC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61970" y="2590327"/>
              <a:ext cx="486984" cy="487195"/>
            </a:xfrm>
            <a:prstGeom prst="rect">
              <a:avLst/>
            </a:prstGeom>
          </p:spPr>
        </p:pic>
        <p:pic>
          <p:nvPicPr>
            <p:cNvPr id="19" name="Graphic 18" descr="Power">
              <a:extLst>
                <a:ext uri="{FF2B5EF4-FFF2-40B4-BE49-F238E27FC236}">
                  <a16:creationId xmlns:a16="http://schemas.microsoft.com/office/drawing/2014/main" id="{1D301896-5715-9C44-A66E-149F4B02D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418704" y="2590327"/>
              <a:ext cx="476083" cy="47628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0B4422-E3F5-ED47-AD19-4C6158819D95}"/>
                </a:ext>
              </a:extLst>
            </p:cNvPr>
            <p:cNvSpPr/>
            <p:nvPr/>
          </p:nvSpPr>
          <p:spPr>
            <a:xfrm>
              <a:off x="6551937" y="2294020"/>
              <a:ext cx="1107048" cy="231865"/>
            </a:xfrm>
            <a:prstGeom prst="rect">
              <a:avLst/>
            </a:prstGeom>
            <a:solidFill>
              <a:srgbClr val="006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EEE7D3"/>
                  </a:solidFill>
                </a:rPr>
                <a:t>Power State</a:t>
              </a:r>
              <a:endParaRPr lang="en-US" sz="1400" dirty="0">
                <a:solidFill>
                  <a:srgbClr val="EEE7D3"/>
                </a:solidFill>
              </a:endParaRPr>
            </a:p>
          </p:txBody>
        </p:sp>
        <p:pic>
          <p:nvPicPr>
            <p:cNvPr id="21" name="Graphic 20" descr="Signal">
              <a:extLst>
                <a:ext uri="{FF2B5EF4-FFF2-40B4-BE49-F238E27FC236}">
                  <a16:creationId xmlns:a16="http://schemas.microsoft.com/office/drawing/2014/main" id="{1AB9490F-E652-274E-BEC6-6B4FD3971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465531" y="3661006"/>
              <a:ext cx="705329" cy="705635"/>
            </a:xfrm>
            <a:prstGeom prst="rect">
              <a:avLst/>
            </a:prstGeom>
          </p:spPr>
        </p:pic>
        <p:pic>
          <p:nvPicPr>
            <p:cNvPr id="22" name="Graphic 21" descr="Wi Fi">
              <a:extLst>
                <a:ext uri="{FF2B5EF4-FFF2-40B4-BE49-F238E27FC236}">
                  <a16:creationId xmlns:a16="http://schemas.microsoft.com/office/drawing/2014/main" id="{F761ACBF-8707-174B-A9C6-F0FF250E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835122" y="3504840"/>
              <a:ext cx="1026848" cy="1027293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C1D4E1-FBF3-424B-B329-46C9A93DAA8D}"/>
                </a:ext>
              </a:extLst>
            </p:cNvPr>
            <p:cNvSpPr/>
            <p:nvPr/>
          </p:nvSpPr>
          <p:spPr>
            <a:xfrm>
              <a:off x="5835385" y="4322618"/>
              <a:ext cx="1427324" cy="455360"/>
            </a:xfrm>
            <a:prstGeom prst="rect">
              <a:avLst/>
            </a:prstGeom>
            <a:solidFill>
              <a:srgbClr val="006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EEE7D3"/>
                  </a:solidFill>
                </a:rPr>
                <a:t>Connectivity and Internet Usage </a:t>
              </a:r>
              <a:endParaRPr lang="en-US" sz="1400" dirty="0">
                <a:solidFill>
                  <a:srgbClr val="EEE7D3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1C5E226-AEA2-A34C-8F50-24ADCED3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151947" y="3798680"/>
              <a:ext cx="520373" cy="520598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AF9A6F0-8E85-FD4C-9D18-A644F6DF6B78}"/>
                </a:ext>
              </a:extLst>
            </p:cNvPr>
            <p:cNvSpPr/>
            <p:nvPr/>
          </p:nvSpPr>
          <p:spPr>
            <a:xfrm>
              <a:off x="2698470" y="4416463"/>
              <a:ext cx="1427324" cy="257047"/>
            </a:xfrm>
            <a:prstGeom prst="rect">
              <a:avLst/>
            </a:prstGeom>
            <a:solidFill>
              <a:srgbClr val="006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EEE7D3"/>
                  </a:solidFill>
                </a:rPr>
                <a:t>Facebook Usage</a:t>
              </a:r>
              <a:endParaRPr lang="en-US" sz="1400" dirty="0">
                <a:solidFill>
                  <a:srgbClr val="EEE7D3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DDF5859-89F2-7246-AFC9-8604820E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biLevel thresh="75000"/>
            </a:blip>
            <a:stretch>
              <a:fillRect/>
            </a:stretch>
          </p:blipFill>
          <p:spPr>
            <a:xfrm>
              <a:off x="2399090" y="2613853"/>
              <a:ext cx="667940" cy="66823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F4FD2F-89DD-1742-972D-B36B008D79B4}"/>
                </a:ext>
              </a:extLst>
            </p:cNvPr>
            <p:cNvSpPr/>
            <p:nvPr/>
          </p:nvSpPr>
          <p:spPr>
            <a:xfrm>
              <a:off x="2191640" y="2294020"/>
              <a:ext cx="1294176" cy="247973"/>
            </a:xfrm>
            <a:prstGeom prst="rect">
              <a:avLst/>
            </a:prstGeom>
            <a:solidFill>
              <a:srgbClr val="006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EEE7D3"/>
                  </a:solidFill>
                </a:rPr>
                <a:t>Accelerometer</a:t>
              </a:r>
              <a:endParaRPr lang="en-US" sz="1400" dirty="0">
                <a:solidFill>
                  <a:srgbClr val="EEE7D3"/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81DB2DD-2664-C546-98AA-FF2722067E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8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470589" y="416126"/>
            <a:ext cx="6330308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Digital Phenotyping: why use it?</a:t>
            </a:r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1648463" y="1306561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dk1"/>
                </a:solidFill>
              </a:rPr>
              <a:t>Strengths</a:t>
            </a:r>
            <a:endParaRPr sz="2100" b="1" dirty="0">
              <a:solidFill>
                <a:schemeClr val="dk1"/>
              </a:solidFill>
            </a:endParaRPr>
          </a:p>
          <a:p>
            <a:r>
              <a:rPr lang="en-US" sz="1600" dirty="0"/>
              <a:t>Large-scale data</a:t>
            </a:r>
          </a:p>
          <a:p>
            <a:r>
              <a:rPr lang="en-US" sz="1600" dirty="0"/>
              <a:t>Objective</a:t>
            </a:r>
          </a:p>
          <a:p>
            <a:r>
              <a:rPr lang="en-US" sz="1600" dirty="0"/>
              <a:t>Real world context</a:t>
            </a:r>
          </a:p>
          <a:p>
            <a:r>
              <a:rPr lang="en-US" sz="1600" dirty="0"/>
              <a:t>Temporally sensitive</a:t>
            </a:r>
          </a:p>
          <a:p>
            <a:r>
              <a:rPr lang="en-US" sz="1600" dirty="0"/>
              <a:t>Less susceptible to recall bias</a:t>
            </a:r>
          </a:p>
          <a:p>
            <a:r>
              <a:rPr lang="en-US" sz="1600" dirty="0"/>
              <a:t>Can be integrated easily into healthcare practice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2"/>
          </p:nvPr>
        </p:nvSpPr>
        <p:spPr>
          <a:xfrm>
            <a:off x="5126451" y="1306561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</a:rPr>
              <a:t>Limitations</a:t>
            </a:r>
            <a:endParaRPr sz="2100" b="1" dirty="0">
              <a:solidFill>
                <a:schemeClr val="dk1"/>
              </a:solidFill>
            </a:endParaRPr>
          </a:p>
          <a:p>
            <a:pPr lvl="0"/>
            <a:r>
              <a:rPr lang="en-US" sz="1600" dirty="0"/>
              <a:t>greater attrition rates with active data</a:t>
            </a:r>
            <a:endParaRPr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210529-41AE-6843-B3E9-DE7B4EC10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572000" y="-359229"/>
            <a:ext cx="4572000" cy="55027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Self-report measures incl. EPDS</a:t>
            </a:r>
          </a:p>
          <a:p>
            <a:r>
              <a:rPr lang="en-US" dirty="0">
                <a:solidFill>
                  <a:schemeClr val="bg1"/>
                </a:solidFill>
              </a:rPr>
              <a:t>Voice recordings</a:t>
            </a:r>
          </a:p>
          <a:p>
            <a:r>
              <a:rPr lang="en-US" dirty="0">
                <a:solidFill>
                  <a:schemeClr val="bg1"/>
                </a:solidFill>
              </a:rPr>
              <a:t>Passive data</a:t>
            </a:r>
          </a:p>
          <a:p>
            <a:r>
              <a:rPr lang="en-US" dirty="0">
                <a:solidFill>
                  <a:schemeClr val="bg1"/>
                </a:solidFill>
              </a:rPr>
              <a:t>Swedish National health and pregnancy register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6AB449-ACF2-2D43-8C66-894E5CE0B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50" y="778623"/>
            <a:ext cx="1953627" cy="3929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666440-A68B-B741-8090-52DB80F0A4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1613158" y="1122426"/>
            <a:ext cx="1796791" cy="3158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172FB3-C925-624E-B9B3-48FA67CCC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1635369" y="428312"/>
            <a:ext cx="7139355" cy="835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dirty="0"/>
              <a:t>Assessing Advanced ML/DL methods to predict risk of PND</a:t>
            </a:r>
            <a:endParaRPr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22151" y="1547446"/>
            <a:ext cx="8476522" cy="2893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  <a:defRPr/>
            </a:pPr>
            <a:r>
              <a:rPr lang="en-GB" sz="2100" b="1" dirty="0">
                <a:solidFill>
                  <a:schemeClr val="dk1"/>
                </a:solidFill>
              </a:rPr>
              <a:t>Aims</a:t>
            </a:r>
          </a:p>
          <a:p>
            <a:pPr marL="0" indent="0">
              <a:buNone/>
              <a:defRPr/>
            </a:pPr>
            <a:r>
              <a:rPr lang="en-GB" sz="1600" dirty="0"/>
              <a:t>Assess advanced machine learning/deep learning algorithms for predicting PND in the:</a:t>
            </a:r>
          </a:p>
          <a:p>
            <a:pPr>
              <a:defRPr/>
            </a:pPr>
            <a:r>
              <a:rPr lang="en-GB" sz="1600" b="1" dirty="0"/>
              <a:t>3rd trimester </a:t>
            </a:r>
            <a:r>
              <a:rPr lang="en-GB" sz="1600" dirty="0"/>
              <a:t>using data from 1st and 2nd trimester</a:t>
            </a:r>
          </a:p>
          <a:p>
            <a:pPr>
              <a:defRPr/>
            </a:pPr>
            <a:r>
              <a:rPr lang="en-GB" sz="1600" b="1" dirty="0"/>
              <a:t>Early postpartum period </a:t>
            </a:r>
            <a:r>
              <a:rPr lang="en-GB" sz="1600" dirty="0"/>
              <a:t>using data from pregnancy-birth</a:t>
            </a:r>
          </a:p>
          <a:p>
            <a:pPr>
              <a:defRPr/>
            </a:pPr>
            <a:r>
              <a:rPr lang="en-GB" sz="1600" b="1" dirty="0"/>
              <a:t>Late postpartum period </a:t>
            </a:r>
            <a:r>
              <a:rPr lang="en-GB" sz="1600" dirty="0"/>
              <a:t>using data from pregnancy-2 months pp</a:t>
            </a:r>
          </a:p>
          <a:p>
            <a:pPr marL="15875" indent="0">
              <a:buNone/>
              <a:defRPr/>
            </a:pPr>
            <a:endParaRPr lang="en-GB" sz="1600" b="1" dirty="0"/>
          </a:p>
          <a:p>
            <a:pPr marL="15875" indent="0">
              <a:buNone/>
              <a:defRPr/>
            </a:pPr>
            <a:r>
              <a:rPr lang="en-GB" sz="2100" b="1" dirty="0">
                <a:solidFill>
                  <a:schemeClr val="dk1"/>
                </a:solidFill>
              </a:rPr>
              <a:t>Output</a:t>
            </a:r>
            <a:r>
              <a:rPr lang="en-GB" sz="1600" b="1" dirty="0"/>
              <a:t> </a:t>
            </a:r>
            <a:r>
              <a:rPr lang="en-GB" sz="2100" b="1" dirty="0">
                <a:solidFill>
                  <a:schemeClr val="dk1"/>
                </a:solidFill>
              </a:rPr>
              <a:t>measure</a:t>
            </a:r>
          </a:p>
          <a:p>
            <a:pPr marL="15875" indent="0">
              <a:buNone/>
              <a:defRPr/>
            </a:pPr>
            <a:r>
              <a:rPr lang="en-GB" sz="1600" dirty="0"/>
              <a:t>EPDS</a:t>
            </a: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Tx/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F04AD-4274-5240-9806-3324CA3DB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7607F9-BE93-DA4C-9D35-CD8A75521E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95" y="1537357"/>
            <a:ext cx="4325867" cy="3089905"/>
          </a:xfrm>
          <a:prstGeom prst="rect">
            <a:avLst/>
          </a:prstGeom>
        </p:spPr>
      </p:pic>
      <p:sp>
        <p:nvSpPr>
          <p:cNvPr id="16" name="Google Shape;85;p15">
            <a:extLst>
              <a:ext uri="{FF2B5EF4-FFF2-40B4-BE49-F238E27FC236}">
                <a16:creationId xmlns:a16="http://schemas.microsoft.com/office/drawing/2014/main" id="{4C528FCE-32AD-774E-9E5C-28BA0C56E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5369" y="428312"/>
            <a:ext cx="7139355" cy="835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dirty="0"/>
              <a:t>Assessing Advanced ML/DL methods to predict risk of PND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CB9AC-5496-E84E-9EBF-3E5938FE8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1635369" y="428312"/>
            <a:ext cx="7139355" cy="835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dirty="0"/>
              <a:t>Mom2B cohort</a:t>
            </a:r>
            <a:endParaRPr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22151" y="1332294"/>
            <a:ext cx="8476522" cy="2893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en-US" sz="2100" b="1" dirty="0">
                <a:solidFill>
                  <a:schemeClr val="dk1"/>
                </a:solidFill>
              </a:rPr>
              <a:t>Cohort at the moment</a:t>
            </a:r>
          </a:p>
          <a:p>
            <a:pPr>
              <a:defRPr/>
            </a:pPr>
            <a:r>
              <a:rPr lang="en-US" sz="1600" dirty="0"/>
              <a:t>4100 women (Oct 2021)</a:t>
            </a:r>
          </a:p>
          <a:p>
            <a:pPr>
              <a:defRPr/>
            </a:pPr>
            <a:r>
              <a:rPr lang="en-US" sz="1600" dirty="0"/>
              <a:t>Average 31 years, 90% Swedish, 80% higher education.</a:t>
            </a:r>
          </a:p>
          <a:p>
            <a:pPr marL="0" indent="0">
              <a:buNone/>
            </a:pPr>
            <a:endParaRPr lang="en-US" sz="21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dk1"/>
                </a:solidFill>
              </a:rPr>
              <a:t>Eligibility criteria</a:t>
            </a:r>
          </a:p>
          <a:p>
            <a:r>
              <a:rPr lang="en-US" sz="1600" dirty="0"/>
              <a:t>Swedish speaking women, 18+, owning smartphone</a:t>
            </a:r>
          </a:p>
          <a:p>
            <a:r>
              <a:rPr lang="en-US" sz="1600" dirty="0"/>
              <a:t>Pregnant – 3 months postpartum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3529D-6152-B845-B63B-1B127C824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0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E0CE-411F-A742-B3C5-6319ADAF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4538"/>
            <a:ext cx="8520600" cy="639600"/>
          </a:xfrm>
        </p:spPr>
        <p:txBody>
          <a:bodyPr/>
          <a:lstStyle/>
          <a:p>
            <a:pPr algn="ctr"/>
            <a:r>
              <a:rPr lang="en-US" dirty="0"/>
              <a:t>Mom2B Team at Uppsala University</a:t>
            </a:r>
          </a:p>
        </p:txBody>
      </p:sp>
      <p:pic>
        <p:nvPicPr>
          <p:cNvPr id="2050" name="Picture 2" descr="Profile photo for Mengyu Zhong">
            <a:extLst>
              <a:ext uri="{FF2B5EF4-FFF2-40B4-BE49-F238E27FC236}">
                <a16:creationId xmlns:a16="http://schemas.microsoft.com/office/drawing/2014/main" id="{7386D5BC-0EBC-5640-B503-6C6C8D31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1" y="2987292"/>
            <a:ext cx="1264226" cy="12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file photo for Allison Eriksson">
            <a:extLst>
              <a:ext uri="{FF2B5EF4-FFF2-40B4-BE49-F238E27FC236}">
                <a16:creationId xmlns:a16="http://schemas.microsoft.com/office/drawing/2014/main" id="{66BDC06F-952C-8F48-8601-671EA267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61" y="2988011"/>
            <a:ext cx="1264226" cy="12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file photo for Emma Fransson">
            <a:extLst>
              <a:ext uri="{FF2B5EF4-FFF2-40B4-BE49-F238E27FC236}">
                <a16:creationId xmlns:a16="http://schemas.microsoft.com/office/drawing/2014/main" id="{CD5C91D8-217D-1046-A443-72D8B596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84" y="1030845"/>
            <a:ext cx="1264226" cy="12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4383B-AEDA-2C45-8251-7FFB76FC42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" t="649" r="-23" b="27922"/>
          <a:stretch/>
        </p:blipFill>
        <p:spPr>
          <a:xfrm>
            <a:off x="1689573" y="1009221"/>
            <a:ext cx="1275795" cy="1275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1A542-F6E4-2140-8D56-FF3001411C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3236129" y="2993075"/>
            <a:ext cx="1264227" cy="1264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B4DCA-89E7-E34A-9C16-7D2F3D3227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1" t="3964" r="-651" b="12695"/>
          <a:stretch/>
        </p:blipFill>
        <p:spPr>
          <a:xfrm>
            <a:off x="3236129" y="1009221"/>
            <a:ext cx="1275794" cy="1275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532FF4-000C-F24C-A50B-54DE67671A6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667" r="16667"/>
          <a:stretch/>
        </p:blipFill>
        <p:spPr>
          <a:xfrm>
            <a:off x="6317671" y="1030845"/>
            <a:ext cx="1275796" cy="12757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3720AE-734F-BA48-ABE0-998CD2BC52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63" t="6983" r="-2563" b="17173"/>
          <a:stretch/>
        </p:blipFill>
        <p:spPr>
          <a:xfrm>
            <a:off x="1689573" y="2987292"/>
            <a:ext cx="1275795" cy="12757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A5C2AE-A4E9-0D48-BD2A-E962D825EE79}"/>
              </a:ext>
            </a:extLst>
          </p:cNvPr>
          <p:cNvSpPr txBox="1"/>
          <p:nvPr/>
        </p:nvSpPr>
        <p:spPr>
          <a:xfrm>
            <a:off x="1689572" y="2306641"/>
            <a:ext cx="127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Alkistis</a:t>
            </a:r>
            <a:r>
              <a:rPr lang="en-US" sz="900" dirty="0"/>
              <a:t> </a:t>
            </a:r>
            <a:r>
              <a:rPr lang="en-US" sz="900" dirty="0" err="1"/>
              <a:t>Skalkidou</a:t>
            </a:r>
            <a:endParaRPr lang="en-US" sz="900" dirty="0"/>
          </a:p>
          <a:p>
            <a:pPr algn="ctr"/>
            <a:r>
              <a:rPr lang="en-US" sz="900" dirty="0"/>
              <a:t>Dept. Women’s and</a:t>
            </a:r>
          </a:p>
          <a:p>
            <a:pPr algn="ctr"/>
            <a:r>
              <a:rPr lang="en-US" sz="900" dirty="0"/>
              <a:t>Children’s Health, UU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911DED-F72A-9C40-9CEE-DC89733EBD77}"/>
              </a:ext>
            </a:extLst>
          </p:cNvPr>
          <p:cNvSpPr txBox="1"/>
          <p:nvPr/>
        </p:nvSpPr>
        <p:spPr>
          <a:xfrm>
            <a:off x="3224560" y="2295071"/>
            <a:ext cx="12757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Fotios</a:t>
            </a:r>
            <a:r>
              <a:rPr lang="en-US" sz="900" dirty="0"/>
              <a:t> Papadopoulos</a:t>
            </a:r>
          </a:p>
          <a:p>
            <a:pPr algn="ctr"/>
            <a:r>
              <a:rPr lang="en-US" sz="900" dirty="0"/>
              <a:t>Dept. Neuroscience, UU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549C6F-3590-CD4D-9857-2D1294A7BB29}"/>
              </a:ext>
            </a:extLst>
          </p:cNvPr>
          <p:cNvSpPr txBox="1"/>
          <p:nvPr/>
        </p:nvSpPr>
        <p:spPr>
          <a:xfrm>
            <a:off x="4759548" y="2306641"/>
            <a:ext cx="127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Emma </a:t>
            </a:r>
            <a:r>
              <a:rPr lang="en-US" sz="900" dirty="0" err="1"/>
              <a:t>Fransson</a:t>
            </a:r>
            <a:endParaRPr lang="en-US" sz="900" dirty="0"/>
          </a:p>
          <a:p>
            <a:pPr algn="ctr"/>
            <a:r>
              <a:rPr lang="en-US" sz="900" dirty="0"/>
              <a:t>Dept. Women’s and</a:t>
            </a:r>
          </a:p>
          <a:p>
            <a:pPr algn="ctr"/>
            <a:r>
              <a:rPr lang="en-US" sz="900" dirty="0"/>
              <a:t>Children’s Health, UU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AB07ED-5500-6042-8E24-FD817BCE62F4}"/>
              </a:ext>
            </a:extLst>
          </p:cNvPr>
          <p:cNvSpPr txBox="1"/>
          <p:nvPr/>
        </p:nvSpPr>
        <p:spPr>
          <a:xfrm>
            <a:off x="6294536" y="2306641"/>
            <a:ext cx="12757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Ulf </a:t>
            </a:r>
            <a:r>
              <a:rPr lang="en-US" sz="900" dirty="0" err="1"/>
              <a:t>Elofsson</a:t>
            </a:r>
            <a:endParaRPr lang="en-US" sz="900" dirty="0"/>
          </a:p>
          <a:p>
            <a:pPr algn="ctr"/>
            <a:r>
              <a:rPr lang="en-US" sz="900" dirty="0"/>
              <a:t>Dept. Neuroscience, UU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91CC7-28A1-9749-A9AD-7817210593E8}"/>
              </a:ext>
            </a:extLst>
          </p:cNvPr>
          <p:cNvSpPr txBox="1"/>
          <p:nvPr/>
        </p:nvSpPr>
        <p:spPr>
          <a:xfrm>
            <a:off x="1689572" y="4272631"/>
            <a:ext cx="1275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Ayesha Mae Bilal</a:t>
            </a:r>
          </a:p>
          <a:p>
            <a:pPr algn="ctr"/>
            <a:r>
              <a:rPr lang="en-US" sz="900" dirty="0"/>
              <a:t>Dept. Neuroscience, UU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C337C-3AFC-D542-B5AC-F5464232E222}"/>
              </a:ext>
            </a:extLst>
          </p:cNvPr>
          <p:cNvSpPr txBox="1"/>
          <p:nvPr/>
        </p:nvSpPr>
        <p:spPr>
          <a:xfrm>
            <a:off x="3224560" y="4272631"/>
            <a:ext cx="127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Emma </a:t>
            </a:r>
            <a:r>
              <a:rPr lang="en-US" sz="900" dirty="0" err="1"/>
              <a:t>Bränn</a:t>
            </a:r>
            <a:endParaRPr lang="en-US" sz="900" dirty="0"/>
          </a:p>
          <a:p>
            <a:pPr algn="ctr"/>
            <a:r>
              <a:rPr lang="en-US" sz="900" dirty="0"/>
              <a:t>Dept. Women’s and</a:t>
            </a:r>
          </a:p>
          <a:p>
            <a:pPr algn="ctr"/>
            <a:r>
              <a:rPr lang="en-US" sz="900" dirty="0"/>
              <a:t>Children’s Health, UU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05210D-5CD7-134F-80E3-200776C604A2}"/>
              </a:ext>
            </a:extLst>
          </p:cNvPr>
          <p:cNvSpPr txBox="1"/>
          <p:nvPr/>
        </p:nvSpPr>
        <p:spPr>
          <a:xfrm>
            <a:off x="4771115" y="4272631"/>
            <a:ext cx="127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Allison Eriksson</a:t>
            </a:r>
          </a:p>
          <a:p>
            <a:pPr algn="ctr"/>
            <a:r>
              <a:rPr lang="en-US" sz="900" dirty="0"/>
              <a:t>Dept. Women’s and</a:t>
            </a:r>
          </a:p>
          <a:p>
            <a:pPr algn="ctr"/>
            <a:r>
              <a:rPr lang="en-US" sz="900" dirty="0"/>
              <a:t>Children’s Health, UU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D5B240-7AD8-F348-8C7C-0098914BF253}"/>
              </a:ext>
            </a:extLst>
          </p:cNvPr>
          <p:cNvSpPr txBox="1"/>
          <p:nvPr/>
        </p:nvSpPr>
        <p:spPr>
          <a:xfrm>
            <a:off x="6294537" y="4251518"/>
            <a:ext cx="127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Mengyu</a:t>
            </a:r>
            <a:r>
              <a:rPr lang="en-US" sz="900" dirty="0"/>
              <a:t> Zhong</a:t>
            </a:r>
          </a:p>
          <a:p>
            <a:pPr algn="ctr"/>
            <a:r>
              <a:rPr lang="en-US" sz="900" dirty="0"/>
              <a:t>Dept. Information Technology, </a:t>
            </a:r>
          </a:p>
          <a:p>
            <a:pPr algn="ctr"/>
            <a:r>
              <a:rPr lang="en-US" sz="900" dirty="0"/>
              <a:t>UU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1773D4C-70E0-4F42-8904-1E1BC001B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C83E-4F45-304E-98B1-E70AEFB6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6053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Overview:</a:t>
            </a:r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44790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/>
            <a:r>
              <a:rPr lang="en-US" sz="1600" dirty="0">
                <a:solidFill>
                  <a:schemeClr val="bg1"/>
                </a:solidFill>
              </a:rPr>
              <a:t>10% to 20% of all mothers globally</a:t>
            </a:r>
          </a:p>
          <a:p>
            <a:pPr marL="285750" indent="-285750"/>
            <a:r>
              <a:rPr lang="en-US" sz="1600" dirty="0">
                <a:solidFill>
                  <a:schemeClr val="bg1"/>
                </a:solidFill>
              </a:rPr>
              <a:t>Health consequences: </a:t>
            </a:r>
          </a:p>
          <a:p>
            <a:pPr marL="715963" indent="-30480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Fetal growth retardation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>
                <a:solidFill>
                  <a:schemeClr val="bg1"/>
                </a:solidFill>
              </a:rPr>
              <a:t>preterm delivery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>
                <a:solidFill>
                  <a:schemeClr val="bg1"/>
                </a:solidFill>
              </a:rPr>
              <a:t>low birth weight</a:t>
            </a:r>
            <a:r>
              <a:rPr lang="en-US" sz="1600" dirty="0">
                <a:solidFill>
                  <a:schemeClr val="bg1"/>
                </a:solidFill>
              </a:rPr>
              <a:t>, and birth complications such as </a:t>
            </a:r>
            <a:r>
              <a:rPr lang="en-US" sz="1600" b="1" dirty="0">
                <a:solidFill>
                  <a:schemeClr val="bg1"/>
                </a:solidFill>
              </a:rPr>
              <a:t>preeclampsia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>
                <a:solidFill>
                  <a:schemeClr val="bg1"/>
                </a:solidFill>
              </a:rPr>
              <a:t>placental abnormalities</a:t>
            </a:r>
            <a:r>
              <a:rPr lang="en-US" sz="1600" dirty="0">
                <a:solidFill>
                  <a:schemeClr val="bg1"/>
                </a:solidFill>
              </a:rPr>
              <a:t>, and </a:t>
            </a:r>
            <a:r>
              <a:rPr lang="en-US" sz="1600" b="1" dirty="0">
                <a:solidFill>
                  <a:schemeClr val="bg1"/>
                </a:solidFill>
              </a:rPr>
              <a:t>spontaneous abortion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r>
              <a:rPr lang="en-US" sz="1600" baseline="30000" dirty="0">
                <a:solidFill>
                  <a:schemeClr val="bg1"/>
                </a:solidFill>
              </a:rPr>
              <a:t>3, 4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715963" indent="-3048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Impact on the </a:t>
            </a:r>
            <a:r>
              <a:rPr lang="en-US" sz="1600" b="1" dirty="0">
                <a:solidFill>
                  <a:schemeClr val="bg1"/>
                </a:solidFill>
              </a:rPr>
              <a:t>mother-infant bond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>
                <a:solidFill>
                  <a:schemeClr val="bg1"/>
                </a:solidFill>
              </a:rPr>
              <a:t>maternal caregiving ability </a:t>
            </a:r>
            <a:r>
              <a:rPr lang="en-US" sz="1600" dirty="0">
                <a:solidFill>
                  <a:schemeClr val="bg1"/>
                </a:solidFill>
              </a:rPr>
              <a:t>and </a:t>
            </a:r>
            <a:r>
              <a:rPr lang="en-US" sz="1600" b="1" dirty="0">
                <a:solidFill>
                  <a:schemeClr val="bg1"/>
                </a:solidFill>
              </a:rPr>
              <a:t>infant development</a:t>
            </a:r>
            <a:r>
              <a:rPr lang="en-US" sz="1600" b="1" baseline="30000" dirty="0">
                <a:solidFill>
                  <a:schemeClr val="bg1"/>
                </a:solidFill>
              </a:rPr>
              <a:t>5</a:t>
            </a:r>
          </a:p>
          <a:p>
            <a:pPr marL="715963" indent="-30480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Suicidality</a:t>
            </a:r>
            <a:r>
              <a:rPr lang="en-US" sz="1600" b="1" baseline="30000" dirty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indent="-285750"/>
            <a:endParaRPr sz="1500" dirty="0">
              <a:solidFill>
                <a:schemeClr val="bg1"/>
              </a:solidFill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265500" y="2196109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Perinatal depression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99FFF8-A142-904B-8C1A-283FE02A3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0CB87CC2-4B44-2E4C-96B9-3C656C92E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89448" l="9425" r="91693">
                        <a14:foregroundMark x1="30831" y1="38849" x2="37540" y2="38129"/>
                        <a14:foregroundMark x1="37540" y1="38129" x2="43450" y2="29976"/>
                        <a14:foregroundMark x1="43450" y1="29976" x2="34824" y2="35731"/>
                        <a14:foregroundMark x1="34824" y1="35731" x2="42173" y2="30935"/>
                        <a14:foregroundMark x1="42173" y1="30935" x2="45367" y2="36451"/>
                        <a14:foregroundMark x1="66454" y1="21823" x2="65655" y2="23022"/>
                        <a14:foregroundMark x1="87216" y1="74993" x2="87202" y2="75300"/>
                        <a14:foregroundMark x1="87061" y1="75300" x2="87061" y2="74927"/>
                        <a14:foregroundMark x1="32109" y1="88010" x2="56390" y2="88729"/>
                        <a14:foregroundMark x1="56390" y1="88729" x2="66773" y2="87530"/>
                        <a14:foregroundMark x1="9425" y1="85372" x2="9425" y2="85372"/>
                        <a14:foregroundMark x1="91693" y1="85372" x2="90575" y2="84652"/>
                        <a14:foregroundMark x1="86422" y1="76019" x2="85783" y2="79137"/>
                        <a14:foregroundMark x1="85942" y1="78897" x2="85942" y2="81295"/>
                        <a14:foregroundMark x1="86422" y1="77938" x2="86262" y2="81055"/>
                        <a14:backgroundMark x1="89617" y1="66427" x2="89617" y2="70024"/>
                        <a14:backgroundMark x1="89617" y1="69784" x2="88498" y2="75540"/>
                        <a14:backgroundMark x1="88498" y1="76499" x2="88406" y2="78166"/>
                        <a14:backgroundMark x1="88950" y1="81768" x2="88978" y2="81775"/>
                        <a14:backgroundMark x1="89297" y1="75300" x2="89297" y2="76978"/>
                      </a14:backgroundRemoval>
                    </a14:imgEffect>
                    <a14:imgEffect>
                      <a14:colorTemperature colorTemp="5671"/>
                    </a14:imgEffect>
                    <a14:imgEffect>
                      <a14:saturation sat="244000"/>
                    </a14:imgEffect>
                    <a14:imgEffect>
                      <a14:brightnessContrast contras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2782" y="2044182"/>
            <a:ext cx="4636058" cy="3080830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id="{D33D9C03-4577-D445-AA70-3BA2A5B6CF46}"/>
              </a:ext>
            </a:extLst>
          </p:cNvPr>
          <p:cNvSpPr/>
          <p:nvPr/>
        </p:nvSpPr>
        <p:spPr>
          <a:xfrm>
            <a:off x="6092061" y="1249176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Graphic 93" descr="Brain in head">
            <a:extLst>
              <a:ext uri="{FF2B5EF4-FFF2-40B4-BE49-F238E27FC236}">
                <a16:creationId xmlns:a16="http://schemas.microsoft.com/office/drawing/2014/main" id="{87186657-952D-0648-8B65-BCA9BA878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4780" y="1429521"/>
            <a:ext cx="382278" cy="382278"/>
          </a:xfrm>
          <a:prstGeom prst="rect">
            <a:avLst/>
          </a:prstGeom>
        </p:spPr>
      </p:pic>
      <p:pic>
        <p:nvPicPr>
          <p:cNvPr id="95" name="Graphic 94" descr="Lightning bolt">
            <a:extLst>
              <a:ext uri="{FF2B5EF4-FFF2-40B4-BE49-F238E27FC236}">
                <a16:creationId xmlns:a16="http://schemas.microsoft.com/office/drawing/2014/main" id="{12FE36EC-6778-8E41-A041-9AA9AF4744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6779" y="1315237"/>
            <a:ext cx="149283" cy="14928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15D1106E-149D-1D4A-AA42-D3C3BFDE25AC}"/>
              </a:ext>
            </a:extLst>
          </p:cNvPr>
          <p:cNvSpPr txBox="1"/>
          <p:nvPr/>
        </p:nvSpPr>
        <p:spPr>
          <a:xfrm>
            <a:off x="6020545" y="1913877"/>
            <a:ext cx="8707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Life stressors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001D7C-19C7-B343-9661-C0BD8CCE795D}"/>
              </a:ext>
            </a:extLst>
          </p:cNvPr>
          <p:cNvSpPr/>
          <p:nvPr/>
        </p:nvSpPr>
        <p:spPr>
          <a:xfrm>
            <a:off x="4506897" y="1660578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04E768C-B0C8-A64C-8ED7-171CA3F2BD9F}"/>
              </a:ext>
            </a:extLst>
          </p:cNvPr>
          <p:cNvSpPr txBox="1"/>
          <p:nvPr/>
        </p:nvSpPr>
        <p:spPr>
          <a:xfrm>
            <a:off x="4259439" y="2346375"/>
            <a:ext cx="117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Depression/Anxiety history</a:t>
            </a:r>
          </a:p>
        </p:txBody>
      </p:sp>
      <p:pic>
        <p:nvPicPr>
          <p:cNvPr id="99" name="Graphic 98" descr="Crying face with solid fill">
            <a:extLst>
              <a:ext uri="{FF2B5EF4-FFF2-40B4-BE49-F238E27FC236}">
                <a16:creationId xmlns:a16="http://schemas.microsoft.com/office/drawing/2014/main" id="{80CDDF2D-279A-4F4F-811C-AC16EC421B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70622" y="1834748"/>
            <a:ext cx="351268" cy="351268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A46327CF-4C99-DC44-98F3-5316D130BB60}"/>
              </a:ext>
            </a:extLst>
          </p:cNvPr>
          <p:cNvSpPr/>
          <p:nvPr/>
        </p:nvSpPr>
        <p:spPr>
          <a:xfrm>
            <a:off x="7143662" y="417420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B321967-73CF-4F44-A13F-348601F20D4E}"/>
              </a:ext>
            </a:extLst>
          </p:cNvPr>
          <p:cNvSpPr txBox="1"/>
          <p:nvPr/>
        </p:nvSpPr>
        <p:spPr>
          <a:xfrm>
            <a:off x="6959579" y="1103902"/>
            <a:ext cx="10438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Maternal Anxiety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95E686D-1EB0-154D-94EF-B967CFF26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4716" y="509205"/>
            <a:ext cx="493603" cy="493602"/>
          </a:xfrm>
          <a:prstGeom prst="rect">
            <a:avLst/>
          </a:prstGeom>
        </p:spPr>
      </p:pic>
      <p:sp>
        <p:nvSpPr>
          <p:cNvPr id="103" name="Oval 102">
            <a:extLst>
              <a:ext uri="{FF2B5EF4-FFF2-40B4-BE49-F238E27FC236}">
                <a16:creationId xmlns:a16="http://schemas.microsoft.com/office/drawing/2014/main" id="{18D850A2-8CF9-5042-B095-DC3F649F65E0}"/>
              </a:ext>
            </a:extLst>
          </p:cNvPr>
          <p:cNvSpPr/>
          <p:nvPr/>
        </p:nvSpPr>
        <p:spPr>
          <a:xfrm>
            <a:off x="5278799" y="272575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D802D70-8551-0A4D-8C5F-A158D5BB2B96}"/>
              </a:ext>
            </a:extLst>
          </p:cNvPr>
          <p:cNvSpPr txBox="1"/>
          <p:nvPr/>
        </p:nvSpPr>
        <p:spPr>
          <a:xfrm>
            <a:off x="5147522" y="969750"/>
            <a:ext cx="93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Lack of social support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83C82010-9656-AC45-AEE1-6FFD249381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2235" y="407517"/>
            <a:ext cx="408834" cy="408834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561D1A43-22ED-E344-81D2-E6CB4F898FE7}"/>
              </a:ext>
            </a:extLst>
          </p:cNvPr>
          <p:cNvSpPr/>
          <p:nvPr/>
        </p:nvSpPr>
        <p:spPr>
          <a:xfrm>
            <a:off x="788031" y="637802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EB3270B-C260-1A41-94DB-CAFFD39ECC96}"/>
              </a:ext>
            </a:extLst>
          </p:cNvPr>
          <p:cNvSpPr txBox="1"/>
          <p:nvPr/>
        </p:nvSpPr>
        <p:spPr>
          <a:xfrm>
            <a:off x="656754" y="1334977"/>
            <a:ext cx="93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Lack of exercise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5FF794A-E3CF-884B-8563-05427ED9E3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828" y="798265"/>
            <a:ext cx="357794" cy="357794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4749EDF5-5AD1-C149-855A-92566ECE2683}"/>
              </a:ext>
            </a:extLst>
          </p:cNvPr>
          <p:cNvSpPr/>
          <p:nvPr/>
        </p:nvSpPr>
        <p:spPr>
          <a:xfrm>
            <a:off x="2893624" y="3868414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8B776CF-AAD9-924F-B4B3-C3072F5FEC6E}"/>
              </a:ext>
            </a:extLst>
          </p:cNvPr>
          <p:cNvSpPr txBox="1"/>
          <p:nvPr/>
        </p:nvSpPr>
        <p:spPr>
          <a:xfrm>
            <a:off x="2702712" y="4565588"/>
            <a:ext cx="105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Overweightness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47953A3C-3104-BD4B-8E22-41054C74F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4395" y="3945354"/>
            <a:ext cx="534164" cy="534164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EE053527-B383-2041-AF25-01D16E830735}"/>
              </a:ext>
            </a:extLst>
          </p:cNvPr>
          <p:cNvSpPr/>
          <p:nvPr/>
        </p:nvSpPr>
        <p:spPr>
          <a:xfrm>
            <a:off x="2134970" y="302616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7A627E5-2FC7-1347-80D3-26C7D52F5EB6}"/>
              </a:ext>
            </a:extLst>
          </p:cNvPr>
          <p:cNvSpPr txBox="1"/>
          <p:nvPr/>
        </p:nvSpPr>
        <p:spPr>
          <a:xfrm>
            <a:off x="2003693" y="974177"/>
            <a:ext cx="938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Inflammation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6A8F577-5224-D540-B50D-4CECDF860B6D}"/>
              </a:ext>
            </a:extLst>
          </p:cNvPr>
          <p:cNvSpPr/>
          <p:nvPr/>
        </p:nvSpPr>
        <p:spPr>
          <a:xfrm>
            <a:off x="2982945" y="2548657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C27DC8A-7C01-2E4A-9D30-8EF63A9ED783}"/>
              </a:ext>
            </a:extLst>
          </p:cNvPr>
          <p:cNvSpPr txBox="1"/>
          <p:nvPr/>
        </p:nvSpPr>
        <p:spPr>
          <a:xfrm>
            <a:off x="2747930" y="3231474"/>
            <a:ext cx="1164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Domestic violence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D51F9C83-BF84-C049-B8DC-917AA70CD9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5242" y="2584179"/>
            <a:ext cx="491112" cy="491112"/>
          </a:xfrm>
          <a:prstGeom prst="rect">
            <a:avLst/>
          </a:prstGeom>
        </p:spPr>
      </p:pic>
      <p:sp>
        <p:nvSpPr>
          <p:cNvPr id="118" name="Oval 117">
            <a:extLst>
              <a:ext uri="{FF2B5EF4-FFF2-40B4-BE49-F238E27FC236}">
                <a16:creationId xmlns:a16="http://schemas.microsoft.com/office/drawing/2014/main" id="{290C73C1-6B89-334E-A4D5-F500889E5E84}"/>
              </a:ext>
            </a:extLst>
          </p:cNvPr>
          <p:cNvSpPr/>
          <p:nvPr/>
        </p:nvSpPr>
        <p:spPr>
          <a:xfrm>
            <a:off x="3208590" y="1196058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F096532-B36D-B84C-91DA-8A67930E66A4}"/>
              </a:ext>
            </a:extLst>
          </p:cNvPr>
          <p:cNvSpPr txBox="1"/>
          <p:nvPr/>
        </p:nvSpPr>
        <p:spPr>
          <a:xfrm>
            <a:off x="2993453" y="1878876"/>
            <a:ext cx="1105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Adverse childhood experiences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C4ABE1DA-E5D8-BD4C-A79D-F23A13010F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7051" y="1341442"/>
            <a:ext cx="354968" cy="354968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A1C4C550-C08D-424F-9CF0-2B7CDD91AFA4}"/>
              </a:ext>
            </a:extLst>
          </p:cNvPr>
          <p:cNvSpPr/>
          <p:nvPr/>
        </p:nvSpPr>
        <p:spPr>
          <a:xfrm>
            <a:off x="7759864" y="1674560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C06B7B-1280-1548-B0B8-B1B3D5AC455D}"/>
              </a:ext>
            </a:extLst>
          </p:cNvPr>
          <p:cNvSpPr txBox="1"/>
          <p:nvPr/>
        </p:nvSpPr>
        <p:spPr>
          <a:xfrm>
            <a:off x="7544727" y="2357377"/>
            <a:ext cx="110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Low resilience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C0D61FB9-E360-804B-AC81-80EC463597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7930" y="1793362"/>
            <a:ext cx="443111" cy="443110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4D76DEC2-3479-9044-95A2-8C3B226359DE}"/>
              </a:ext>
            </a:extLst>
          </p:cNvPr>
          <p:cNvSpPr/>
          <p:nvPr/>
        </p:nvSpPr>
        <p:spPr>
          <a:xfrm>
            <a:off x="4076913" y="253915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0A55B6D-57BA-7A4F-87E7-E8D199CFD4EF}"/>
              </a:ext>
            </a:extLst>
          </p:cNvPr>
          <p:cNvSpPr txBox="1"/>
          <p:nvPr/>
        </p:nvSpPr>
        <p:spPr>
          <a:xfrm>
            <a:off x="3861775" y="936526"/>
            <a:ext cx="1105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Lower income and education level</a:t>
            </a:r>
          </a:p>
        </p:txBody>
      </p:sp>
      <p:pic>
        <p:nvPicPr>
          <p:cNvPr id="126" name="Graphic 125" descr="Coins">
            <a:extLst>
              <a:ext uri="{FF2B5EF4-FFF2-40B4-BE49-F238E27FC236}">
                <a16:creationId xmlns:a16="http://schemas.microsoft.com/office/drawing/2014/main" id="{E40930E1-6541-E141-B270-0F4C110967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16332" y="413708"/>
            <a:ext cx="396865" cy="396865"/>
          </a:xfrm>
          <a:prstGeom prst="rect">
            <a:avLst/>
          </a:prstGeom>
        </p:spPr>
      </p:pic>
      <p:sp>
        <p:nvSpPr>
          <p:cNvPr id="127" name="Oval 126">
            <a:extLst>
              <a:ext uri="{FF2B5EF4-FFF2-40B4-BE49-F238E27FC236}">
                <a16:creationId xmlns:a16="http://schemas.microsoft.com/office/drawing/2014/main" id="{B1E3B266-E669-8143-9019-1EA0B38C5BE2}"/>
              </a:ext>
            </a:extLst>
          </p:cNvPr>
          <p:cNvSpPr/>
          <p:nvPr/>
        </p:nvSpPr>
        <p:spPr>
          <a:xfrm>
            <a:off x="1797120" y="1926710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5F1297C-839B-B746-BF71-C45F01846343}"/>
              </a:ext>
            </a:extLst>
          </p:cNvPr>
          <p:cNvSpPr txBox="1"/>
          <p:nvPr/>
        </p:nvSpPr>
        <p:spPr>
          <a:xfrm>
            <a:off x="1581983" y="2609321"/>
            <a:ext cx="110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Smoking</a:t>
            </a:r>
          </a:p>
        </p:txBody>
      </p:sp>
      <p:pic>
        <p:nvPicPr>
          <p:cNvPr id="129" name="Graphic 128" descr="Smoking">
            <a:extLst>
              <a:ext uri="{FF2B5EF4-FFF2-40B4-BE49-F238E27FC236}">
                <a16:creationId xmlns:a16="http://schemas.microsoft.com/office/drawing/2014/main" id="{7155F3C2-0BBF-CD45-898E-0EB2D80F46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74734" y="2106182"/>
            <a:ext cx="320472" cy="320472"/>
          </a:xfrm>
          <a:prstGeom prst="rect">
            <a:avLst/>
          </a:prstGeom>
        </p:spPr>
      </p:pic>
      <p:sp>
        <p:nvSpPr>
          <p:cNvPr id="130" name="Oval 129">
            <a:extLst>
              <a:ext uri="{FF2B5EF4-FFF2-40B4-BE49-F238E27FC236}">
                <a16:creationId xmlns:a16="http://schemas.microsoft.com/office/drawing/2014/main" id="{2D8D9D30-D8A8-4840-997C-BE768DC5C93F}"/>
              </a:ext>
            </a:extLst>
          </p:cNvPr>
          <p:cNvSpPr/>
          <p:nvPr/>
        </p:nvSpPr>
        <p:spPr>
          <a:xfrm>
            <a:off x="1533121" y="3628557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7E97F4E-76E1-954B-BEF5-B609A0073BB4}"/>
              </a:ext>
            </a:extLst>
          </p:cNvPr>
          <p:cNvSpPr txBox="1"/>
          <p:nvPr/>
        </p:nvSpPr>
        <p:spPr>
          <a:xfrm>
            <a:off x="1317983" y="4311168"/>
            <a:ext cx="110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Single status</a:t>
            </a:r>
          </a:p>
        </p:txBody>
      </p:sp>
      <p:pic>
        <p:nvPicPr>
          <p:cNvPr id="132" name="Graphic 131" descr="Woman with baby">
            <a:extLst>
              <a:ext uri="{FF2B5EF4-FFF2-40B4-BE49-F238E27FC236}">
                <a16:creationId xmlns:a16="http://schemas.microsoft.com/office/drawing/2014/main" id="{9025F141-1BED-F545-B9D8-35076A80ABA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672412" y="3766272"/>
            <a:ext cx="403291" cy="403291"/>
          </a:xfrm>
          <a:prstGeom prst="rect">
            <a:avLst/>
          </a:prstGeom>
        </p:spPr>
      </p:pic>
      <p:sp>
        <p:nvSpPr>
          <p:cNvPr id="133" name="Oval 132">
            <a:extLst>
              <a:ext uri="{FF2B5EF4-FFF2-40B4-BE49-F238E27FC236}">
                <a16:creationId xmlns:a16="http://schemas.microsoft.com/office/drawing/2014/main" id="{F67D3890-CD83-DE46-BFDF-F3AC123A3297}"/>
              </a:ext>
            </a:extLst>
          </p:cNvPr>
          <p:cNvSpPr/>
          <p:nvPr/>
        </p:nvSpPr>
        <p:spPr>
          <a:xfrm>
            <a:off x="652461" y="2351982"/>
            <a:ext cx="678720" cy="678720"/>
          </a:xfrm>
          <a:prstGeom prst="ellipse">
            <a:avLst/>
          </a:prstGeom>
          <a:solidFill>
            <a:srgbClr val="DF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6BB973B-BF43-EA4F-BE48-C4D63D97DC48}"/>
              </a:ext>
            </a:extLst>
          </p:cNvPr>
          <p:cNvSpPr txBox="1"/>
          <p:nvPr/>
        </p:nvSpPr>
        <p:spPr>
          <a:xfrm>
            <a:off x="437323" y="3034593"/>
            <a:ext cx="11469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Variation on chromosome 1q21.3–q32.1</a:t>
            </a:r>
          </a:p>
        </p:txBody>
      </p:sp>
      <p:pic>
        <p:nvPicPr>
          <p:cNvPr id="135" name="Graphic 134" descr="DNA">
            <a:extLst>
              <a:ext uri="{FF2B5EF4-FFF2-40B4-BE49-F238E27FC236}">
                <a16:creationId xmlns:a16="http://schemas.microsoft.com/office/drawing/2014/main" id="{8639D92C-9937-1D44-99E4-D3ACDA8DBE1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5877" y="2472355"/>
            <a:ext cx="437843" cy="437843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62FE1D82-E413-6E49-875A-A1A6BAD85DFA}"/>
              </a:ext>
            </a:extLst>
          </p:cNvPr>
          <p:cNvSpPr txBox="1"/>
          <p:nvPr/>
        </p:nvSpPr>
        <p:spPr>
          <a:xfrm>
            <a:off x="7428158" y="4827522"/>
            <a:ext cx="1251296" cy="236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Dagher</a:t>
            </a:r>
            <a:r>
              <a:rPr lang="en-US" sz="1400" dirty="0"/>
              <a:t> et al. (2021)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CB28C189-8043-2A4F-A5B8-FBFA361A1B9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81054" y="333878"/>
            <a:ext cx="616196" cy="61619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D5A3BE3-FAAF-4B47-BB38-22A16E8DDD5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6" grpId="0"/>
      <p:bldP spid="97" grpId="0" animBg="1"/>
      <p:bldP spid="98" grpId="0"/>
      <p:bldP spid="100" grpId="0" animBg="1"/>
      <p:bldP spid="101" grpId="0"/>
      <p:bldP spid="103" grpId="0" animBg="1"/>
      <p:bldP spid="104" grpId="0"/>
      <p:bldP spid="106" grpId="0" animBg="1"/>
      <p:bldP spid="107" grpId="0"/>
      <p:bldP spid="109" grpId="0" animBg="1"/>
      <p:bldP spid="110" grpId="0"/>
      <p:bldP spid="112" grpId="0" animBg="1"/>
      <p:bldP spid="113" grpId="0"/>
      <p:bldP spid="115" grpId="0" animBg="1"/>
      <p:bldP spid="116" grpId="0"/>
      <p:bldP spid="118" grpId="0" animBg="1"/>
      <p:bldP spid="119" grpId="0"/>
      <p:bldP spid="121" grpId="0" animBg="1"/>
      <p:bldP spid="122" grpId="0"/>
      <p:bldP spid="124" grpId="0" animBg="1"/>
      <p:bldP spid="125" grpId="0"/>
      <p:bldP spid="127" grpId="0" animBg="1"/>
      <p:bldP spid="128" grpId="0"/>
      <p:bldP spid="130" grpId="0" animBg="1"/>
      <p:bldP spid="131" grpId="0"/>
      <p:bldP spid="133" grpId="0" animBg="1"/>
      <p:bldP spid="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GAP BETWEEN</a:t>
            </a:r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572000" y="-359229"/>
            <a:ext cx="4572000" cy="55027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~69% of cases go undetected</a:t>
            </a:r>
            <a:r>
              <a:rPr lang="en-GB" baseline="30000" dirty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Early detection often difficult in clinical settings</a:t>
            </a:r>
            <a:r>
              <a:rPr lang="en-US" baseline="30000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b="1" dirty="0">
                <a:solidFill>
                  <a:schemeClr val="bg1"/>
                </a:solidFill>
              </a:rPr>
              <a:t>difficulty identifying depression </a:t>
            </a:r>
            <a:r>
              <a:rPr lang="en-US" sz="1800" dirty="0">
                <a:solidFill>
                  <a:schemeClr val="bg1"/>
                </a:solidFill>
              </a:rPr>
              <a:t>due to overlap of cardinal symptoms of depression and normal experiences of pregnancy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b="1" dirty="0">
                <a:solidFill>
                  <a:schemeClr val="bg1"/>
                </a:solidFill>
              </a:rPr>
              <a:t>stigma/shame</a:t>
            </a:r>
            <a:r>
              <a:rPr lang="en-US" sz="1800" dirty="0">
                <a:solidFill>
                  <a:schemeClr val="bg1"/>
                </a:solidFill>
              </a:rPr>
              <a:t> from failure to live up to expectations of motherhood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b="1" dirty="0">
                <a:solidFill>
                  <a:schemeClr val="bg1"/>
                </a:solidFill>
              </a:rPr>
              <a:t>cultural factors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b="1" dirty="0">
                <a:solidFill>
                  <a:schemeClr val="bg1"/>
                </a:solidFill>
              </a:rPr>
              <a:t>inconsistent screening practices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b="1" dirty="0">
                <a:solidFill>
                  <a:schemeClr val="bg1"/>
                </a:solidFill>
              </a:rPr>
              <a:t>recall biases </a:t>
            </a:r>
            <a:r>
              <a:rPr lang="en-US" sz="1800" dirty="0">
                <a:solidFill>
                  <a:schemeClr val="bg1"/>
                </a:solidFill>
              </a:rPr>
              <a:t>during screening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265500" y="2196109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need and treatment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4A9099-5047-7949-A40B-B67ADF943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7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D29AAA-F241-AE41-B78F-519601E0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9EEA527-468E-AC4C-9721-B90FE3AF5340}"/>
              </a:ext>
            </a:extLst>
          </p:cNvPr>
          <p:cNvGrpSpPr/>
          <p:nvPr/>
        </p:nvGrpSpPr>
        <p:grpSpPr>
          <a:xfrm>
            <a:off x="1191542" y="1053361"/>
            <a:ext cx="6760915" cy="3036777"/>
            <a:chOff x="5419493" y="2286738"/>
            <a:chExt cx="6467707" cy="2932771"/>
          </a:xfrm>
        </p:grpSpPr>
        <p:pic>
          <p:nvPicPr>
            <p:cNvPr id="6" name="Picture 4" descr="traditional+machine+learning cheap buy online">
              <a:extLst>
                <a:ext uri="{FF2B5EF4-FFF2-40B4-BE49-F238E27FC236}">
                  <a16:creationId xmlns:a16="http://schemas.microsoft.com/office/drawing/2014/main" id="{5B08E314-960A-3941-9875-9B70A6EDF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493" y="2286738"/>
              <a:ext cx="6406053" cy="293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E91281-6593-CA4A-894C-1BF414F60CE9}"/>
                </a:ext>
              </a:extLst>
            </p:cNvPr>
            <p:cNvSpPr/>
            <p:nvPr/>
          </p:nvSpPr>
          <p:spPr>
            <a:xfrm>
              <a:off x="10838985" y="2673423"/>
              <a:ext cx="984415" cy="7555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F30C0A-0FC6-D94E-94C4-32C321261276}"/>
                </a:ext>
              </a:extLst>
            </p:cNvPr>
            <p:cNvSpPr/>
            <p:nvPr/>
          </p:nvSpPr>
          <p:spPr>
            <a:xfrm>
              <a:off x="10810064" y="4049856"/>
              <a:ext cx="984415" cy="7555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A13D28-9266-944C-8F98-2634D5DC4D14}"/>
                </a:ext>
              </a:extLst>
            </p:cNvPr>
            <p:cNvSpPr/>
            <p:nvPr/>
          </p:nvSpPr>
          <p:spPr>
            <a:xfrm>
              <a:off x="6650659" y="2673423"/>
              <a:ext cx="831809" cy="876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10" name="Graphic 9" descr="Bar chart">
              <a:extLst>
                <a:ext uri="{FF2B5EF4-FFF2-40B4-BE49-F238E27FC236}">
                  <a16:creationId xmlns:a16="http://schemas.microsoft.com/office/drawing/2014/main" id="{9E73F86F-7518-9241-882E-0F7DAE436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10073" y="2617561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Bar chart">
              <a:extLst>
                <a:ext uri="{FF2B5EF4-FFF2-40B4-BE49-F238E27FC236}">
                  <a16:creationId xmlns:a16="http://schemas.microsoft.com/office/drawing/2014/main" id="{B1787D02-AF85-1B42-91D4-3FDF48BF8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72800" y="397044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User">
              <a:extLst>
                <a:ext uri="{FF2B5EF4-FFF2-40B4-BE49-F238E27FC236}">
                  <a16:creationId xmlns:a16="http://schemas.microsoft.com/office/drawing/2014/main" id="{E4922233-6713-7047-9518-779D68544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89005" y="2696128"/>
              <a:ext cx="757265" cy="757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03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6" name="Google Shape;86;p1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22151" y="1077685"/>
                <a:ext cx="8476522" cy="336368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None/>
                </a:pPr>
                <a:r>
                  <a:rPr lang="en-GB" sz="2100" b="1" dirty="0">
                    <a:solidFill>
                      <a:schemeClr val="dk1"/>
                    </a:solidFill>
                  </a:rPr>
                  <a:t>Biology, Affect, Stress, Imaging and Cognition (BASIC) study</a:t>
                </a:r>
              </a:p>
              <a:p>
                <a:pPr marL="342900" indent="-342900"/>
                <a:r>
                  <a:rPr lang="en-US" sz="1600" dirty="0"/>
                  <a:t>population-based prospective cohort study in Uppsala, Sweden (2009-2018)</a:t>
                </a:r>
              </a:p>
              <a:p>
                <a:pPr marL="342900" indent="-342900"/>
                <a:r>
                  <a:rPr lang="en-US" sz="1600" dirty="0"/>
                  <a:t>Data collected from pregnant/postpartum women included:</a:t>
                </a:r>
              </a:p>
              <a:p>
                <a:pPr marL="622300" indent="-266700">
                  <a:buAutoNum type="romanLcParenBoth"/>
                </a:pPr>
                <a:r>
                  <a:rPr lang="en-US" sz="1600" dirty="0"/>
                  <a:t>background, medical history and pregnancy-related variables </a:t>
                </a:r>
              </a:p>
              <a:p>
                <a:pPr marL="622300" indent="-266700">
                  <a:buAutoNum type="romanLcParenBoth"/>
                </a:pPr>
                <a:r>
                  <a:rPr lang="en-US" sz="1600" dirty="0"/>
                  <a:t>further psychometric questionnaires, available at discharge from the delivery ward</a:t>
                </a:r>
              </a:p>
              <a:p>
                <a:pPr marL="355600" indent="-333375"/>
                <a:endParaRPr lang="en-US" sz="1600" b="1" dirty="0"/>
              </a:p>
              <a:p>
                <a:pPr marL="355600" indent="-333375"/>
                <a:r>
                  <a:rPr lang="en-US" sz="1600" b="1" dirty="0"/>
                  <a:t>Aim: </a:t>
                </a:r>
                <a:r>
                  <a:rPr lang="en-US" sz="1600" dirty="0"/>
                  <a:t>Predict women at risk for depressive symptoms at 6 weeks postpartum using EPDS 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600" dirty="0"/>
                  <a:t>12 score) by use of traditional machine learning methods.</a:t>
                </a:r>
              </a:p>
            </p:txBody>
          </p:sp>
        </mc:Choice>
        <mc:Fallback xmlns="">
          <p:sp>
            <p:nvSpPr>
              <p:cNvPr id="86" name="Google Shape;86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2151" y="1077685"/>
                <a:ext cx="8476522" cy="3363685"/>
              </a:xfrm>
              <a:prstGeom prst="rect">
                <a:avLst/>
              </a:prstGeom>
              <a:blipFill>
                <a:blip r:embed="rId3"/>
                <a:stretch>
                  <a:fillRect l="-898" r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80DFD3E-3424-6D4A-B127-314AF1C431B5}"/>
              </a:ext>
            </a:extLst>
          </p:cNvPr>
          <p:cNvSpPr/>
          <p:nvPr/>
        </p:nvSpPr>
        <p:spPr>
          <a:xfrm>
            <a:off x="2400302" y="4337056"/>
            <a:ext cx="66126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Andersson, S., </a:t>
            </a:r>
            <a:r>
              <a:rPr lang="en-GB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Bathula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, D. R., </a:t>
            </a:r>
            <a:r>
              <a:rPr lang="en-GB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Iliadis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, S. I., Walter, M., &amp; </a:t>
            </a:r>
            <a:r>
              <a:rPr lang="en-GB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Skalkidou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, A. (2021). Predicting women with depressive symptoms postpartum with machine learning methods. </a:t>
            </a:r>
            <a:r>
              <a:rPr lang="en-GB" sz="1100" i="1" dirty="0">
                <a:solidFill>
                  <a:srgbClr val="222222"/>
                </a:solidFill>
                <a:latin typeface="Arial" panose="020B0604020202020204" pitchFamily="34" charset="0"/>
              </a:rPr>
              <a:t>Scientific reports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sz="1100" i="1" dirty="0">
                <a:solidFill>
                  <a:srgbClr val="222222"/>
                </a:solidFill>
                <a:latin typeface="Arial" panose="020B0604020202020204" pitchFamily="34" charset="0"/>
              </a:rPr>
              <a:t>11</a:t>
            </a:r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(1), 1-15.</a:t>
            </a:r>
            <a:endParaRPr lang="en-US" sz="1100" dirty="0"/>
          </a:p>
        </p:txBody>
      </p:sp>
      <p:sp>
        <p:nvSpPr>
          <p:cNvPr id="7" name="Google Shape;85;p15">
            <a:extLst>
              <a:ext uri="{FF2B5EF4-FFF2-40B4-BE49-F238E27FC236}">
                <a16:creationId xmlns:a16="http://schemas.microsoft.com/office/drawing/2014/main" id="{1116F143-0170-9B40-AD71-CFA22712E7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8227" y="417007"/>
            <a:ext cx="6321547" cy="835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has previously been done?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9E8A2-CC82-8D45-9119-064FFA048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85;p15">
            <a:extLst>
              <a:ext uri="{FF2B5EF4-FFF2-40B4-BE49-F238E27FC236}">
                <a16:creationId xmlns:a16="http://schemas.microsoft.com/office/drawing/2014/main" id="{459F627D-02CD-F847-A686-77CC4CE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8227" y="417007"/>
            <a:ext cx="6321547" cy="835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has previously been done?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61BDA-9B2F-AD4B-A7E8-16C3DD35F66A}"/>
              </a:ext>
            </a:extLst>
          </p:cNvPr>
          <p:cNvSpPr txBox="1"/>
          <p:nvPr/>
        </p:nvSpPr>
        <p:spPr>
          <a:xfrm>
            <a:off x="1954704" y="4327256"/>
            <a:ext cx="13516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Input layer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6469E-B6D3-1D48-91F9-357CEC18C728}"/>
              </a:ext>
            </a:extLst>
          </p:cNvPr>
          <p:cNvSpPr txBox="1"/>
          <p:nvPr/>
        </p:nvSpPr>
        <p:spPr>
          <a:xfrm>
            <a:off x="382589" y="1350470"/>
            <a:ext cx="17764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Anxiety during pregnancy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CEE4A6A-198D-1649-A2E2-BC3D6DF7DA7B}"/>
              </a:ext>
            </a:extLst>
          </p:cNvPr>
          <p:cNvSpPr txBox="1"/>
          <p:nvPr/>
        </p:nvSpPr>
        <p:spPr>
          <a:xfrm>
            <a:off x="139603" y="1906514"/>
            <a:ext cx="2028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Depression during pregnancy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FB1A1A4-F054-8A4F-8EDB-F4A3E4D65D29}"/>
              </a:ext>
            </a:extLst>
          </p:cNvPr>
          <p:cNvSpPr txBox="1"/>
          <p:nvPr/>
        </p:nvSpPr>
        <p:spPr>
          <a:xfrm>
            <a:off x="1351989" y="3328124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GWAS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A9EA7E-D0C2-D24D-92DF-ADDAB3ED015D}"/>
              </a:ext>
            </a:extLst>
          </p:cNvPr>
          <p:cNvSpPr txBox="1"/>
          <p:nvPr/>
        </p:nvSpPr>
        <p:spPr>
          <a:xfrm>
            <a:off x="1441757" y="3870623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SNPs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3F7DC7BE-D273-CE40-95DB-6565E5124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76" t="8823" r="17308" b="13393"/>
          <a:stretch/>
        </p:blipFill>
        <p:spPr>
          <a:xfrm>
            <a:off x="2111032" y="1077018"/>
            <a:ext cx="5762155" cy="331920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8919930E-9ECA-6747-8BCE-63082FAE8D42}"/>
              </a:ext>
            </a:extLst>
          </p:cNvPr>
          <p:cNvSpPr txBox="1"/>
          <p:nvPr/>
        </p:nvSpPr>
        <p:spPr>
          <a:xfrm>
            <a:off x="3289859" y="4029544"/>
            <a:ext cx="17620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Hidden layer 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8716107-3D2F-ED47-A095-71DD178C9F00}"/>
              </a:ext>
            </a:extLst>
          </p:cNvPr>
          <p:cNvSpPr txBox="1"/>
          <p:nvPr/>
        </p:nvSpPr>
        <p:spPr>
          <a:xfrm>
            <a:off x="5051880" y="4038140"/>
            <a:ext cx="17620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Hidden layer 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E6DA0B2-0C2F-1245-B073-6011EF891E47}"/>
              </a:ext>
            </a:extLst>
          </p:cNvPr>
          <p:cNvSpPr txBox="1"/>
          <p:nvPr/>
        </p:nvSpPr>
        <p:spPr>
          <a:xfrm>
            <a:off x="6664997" y="3091791"/>
            <a:ext cx="15440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Output layer</a:t>
            </a:r>
          </a:p>
        </p:txBody>
      </p:sp>
      <p:pic>
        <p:nvPicPr>
          <p:cNvPr id="5" name="Bildobjekt 2">
            <a:extLst>
              <a:ext uri="{FF2B5EF4-FFF2-40B4-BE49-F238E27FC236}">
                <a16:creationId xmlns:a16="http://schemas.microsoft.com/office/drawing/2014/main" id="{31EABABB-A3D7-DF4C-9CD6-E24A93ADDA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24139" y="1059188"/>
            <a:ext cx="6332159" cy="366646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4110B01-F0DF-6E4D-9B2D-AE9BD5BFE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8" grpId="0"/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2488227" y="417007"/>
            <a:ext cx="6321547" cy="835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has previously been done?</a:t>
            </a:r>
            <a:endParaRPr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22151" y="1077685"/>
            <a:ext cx="8476522" cy="3690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2100" b="1" dirty="0">
                <a:solidFill>
                  <a:schemeClr val="dk1"/>
                </a:solidFill>
              </a:rPr>
              <a:t>Traditional Machine Learning</a:t>
            </a:r>
          </a:p>
          <a:p>
            <a:r>
              <a:rPr lang="en-US" sz="1600" dirty="0"/>
              <a:t>Extremely randomized trees method</a:t>
            </a:r>
          </a:p>
          <a:p>
            <a:r>
              <a:rPr lang="en-US" sz="1600" b="1" dirty="0"/>
              <a:t>Accuracy</a:t>
            </a:r>
            <a:r>
              <a:rPr lang="en-US" sz="1600" dirty="0"/>
              <a:t> 73%, </a:t>
            </a:r>
            <a:r>
              <a:rPr lang="en-US" sz="1600" b="1" dirty="0"/>
              <a:t>sensitivity</a:t>
            </a:r>
            <a:r>
              <a:rPr lang="en-US" sz="1600" dirty="0"/>
              <a:t> 72%, </a:t>
            </a:r>
            <a:r>
              <a:rPr lang="en-US" sz="1600" b="1" dirty="0"/>
              <a:t>specificity</a:t>
            </a:r>
            <a:r>
              <a:rPr lang="en-US" sz="1600" dirty="0"/>
              <a:t> 75%, </a:t>
            </a:r>
            <a:r>
              <a:rPr lang="en-US" sz="1600" b="1" dirty="0"/>
              <a:t>positive predictive value </a:t>
            </a:r>
            <a:r>
              <a:rPr lang="en-US" sz="1600" dirty="0"/>
              <a:t>33%, </a:t>
            </a:r>
            <a:r>
              <a:rPr lang="en-US" sz="1600" b="1" dirty="0"/>
              <a:t>negative predictive value </a:t>
            </a:r>
            <a:r>
              <a:rPr lang="en-US" sz="1600" dirty="0"/>
              <a:t>94%, </a:t>
            </a:r>
            <a:r>
              <a:rPr lang="en-US" sz="1600" b="1" dirty="0"/>
              <a:t>area under the curve </a:t>
            </a:r>
            <a:r>
              <a:rPr lang="en-US" sz="1600" dirty="0"/>
              <a:t>81%</a:t>
            </a:r>
          </a:p>
          <a:p>
            <a:endParaRPr lang="en-US" sz="1600" dirty="0"/>
          </a:p>
          <a:p>
            <a:r>
              <a:rPr lang="en-US" sz="1600" b="1" dirty="0"/>
              <a:t>Variable importance: </a:t>
            </a:r>
            <a:r>
              <a:rPr lang="en-US" sz="1600" dirty="0"/>
              <a:t>depression and/or anxiety during pregnancy, resilience, sense of coherence and personality.</a:t>
            </a:r>
          </a:p>
          <a:p>
            <a:endParaRPr lang="sv-SE" sz="1600" dirty="0"/>
          </a:p>
          <a:p>
            <a:pPr marL="139700" indent="0">
              <a:buNone/>
            </a:pPr>
            <a:r>
              <a:rPr lang="sv-SE" sz="2100" b="1" dirty="0">
                <a:solidFill>
                  <a:schemeClr val="dk1"/>
                </a:solidFill>
              </a:rPr>
              <a:t>Deep Learning</a:t>
            </a:r>
          </a:p>
          <a:p>
            <a:r>
              <a:rPr lang="en-US" sz="1600" dirty="0">
                <a:sym typeface="Arial"/>
              </a:rPr>
              <a:t>No significant improvement in performance was observed with the application of Deep Neural Networks in comparison to the traditional machine learning algorithms</a:t>
            </a:r>
            <a:endParaRPr lang="sv-SE" sz="1600" dirty="0"/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11CCD-A2EF-0845-8E80-39C2A1D8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016"/>
            <a:ext cx="664484" cy="6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0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Mom2B: predicting perinatal depression using digital phenotyping and advanced ML and DL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4A5F81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722</Words>
  <Application>Microsoft Macintosh PowerPoint</Application>
  <PresentationFormat>Skjermfremvisning (16:9)</PresentationFormat>
  <Paragraphs>133</Paragraphs>
  <Slides>18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Arial</vt:lpstr>
      <vt:lpstr>Courier New</vt:lpstr>
      <vt:lpstr>Lato</vt:lpstr>
      <vt:lpstr>Raleway</vt:lpstr>
      <vt:lpstr>Cambria Math</vt:lpstr>
      <vt:lpstr>Swiss</vt:lpstr>
      <vt:lpstr>Mom2B: a study of perinatal mental health via smartphone application and machine learning methods</vt:lpstr>
      <vt:lpstr>Overview:</vt:lpstr>
      <vt:lpstr>PowerPoint-presentasjon</vt:lpstr>
      <vt:lpstr>A GAP BETWEEN</vt:lpstr>
      <vt:lpstr>PowerPoint-presentasjon</vt:lpstr>
      <vt:lpstr>What has previously been done?</vt:lpstr>
      <vt:lpstr>What has previously been done?</vt:lpstr>
      <vt:lpstr>What has previously been done?</vt:lpstr>
      <vt:lpstr>Mom2B: predicting perinatal depression using digital phenotyping and advanced ML and DL</vt:lpstr>
      <vt:lpstr>DIGITAL PHENOTYPING</vt:lpstr>
      <vt:lpstr>PowerPoint-presentasjon</vt:lpstr>
      <vt:lpstr>Digital Phenotyping: why use it?</vt:lpstr>
      <vt:lpstr>PowerPoint-presentasjon</vt:lpstr>
      <vt:lpstr>Assessing Advanced ML/DL methods to predict risk of PND</vt:lpstr>
      <vt:lpstr>Assessing Advanced ML/DL methods to predict risk of PND</vt:lpstr>
      <vt:lpstr>Mom2B cohort</vt:lpstr>
      <vt:lpstr>Mom2B Team at Uppsala University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Mom2B: a study of perinatal health via smartphone application and machine learning methods.</dc:title>
  <cp:lastModifiedBy>Gro Vatne Brean</cp:lastModifiedBy>
  <cp:revision>7</cp:revision>
  <dcterms:modified xsi:type="dcterms:W3CDTF">2021-12-31T09:02:21Z</dcterms:modified>
</cp:coreProperties>
</file>