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96" r:id="rId1"/>
  </p:sldMasterIdLst>
  <p:notesMasterIdLst>
    <p:notesMasterId r:id="rId32"/>
  </p:notesMasterIdLst>
  <p:sldIdLst>
    <p:sldId id="1077" r:id="rId2"/>
    <p:sldId id="931" r:id="rId3"/>
    <p:sldId id="1087" r:id="rId4"/>
    <p:sldId id="1090" r:id="rId5"/>
    <p:sldId id="914" r:id="rId6"/>
    <p:sldId id="1088" r:id="rId7"/>
    <p:sldId id="1081" r:id="rId8"/>
    <p:sldId id="1083" r:id="rId9"/>
    <p:sldId id="942" r:id="rId10"/>
    <p:sldId id="452" r:id="rId11"/>
    <p:sldId id="738" r:id="rId12"/>
    <p:sldId id="1089" r:id="rId13"/>
    <p:sldId id="719" r:id="rId14"/>
    <p:sldId id="1091" r:id="rId15"/>
    <p:sldId id="886" r:id="rId16"/>
    <p:sldId id="708" r:id="rId17"/>
    <p:sldId id="916" r:id="rId18"/>
    <p:sldId id="915" r:id="rId19"/>
    <p:sldId id="353" r:id="rId20"/>
    <p:sldId id="861" r:id="rId21"/>
    <p:sldId id="932" r:id="rId22"/>
    <p:sldId id="1094" r:id="rId23"/>
    <p:sldId id="1092" r:id="rId24"/>
    <p:sldId id="1093" r:id="rId25"/>
    <p:sldId id="891" r:id="rId26"/>
    <p:sldId id="1085" r:id="rId27"/>
    <p:sldId id="1080" r:id="rId28"/>
    <p:sldId id="890" r:id="rId29"/>
    <p:sldId id="889" r:id="rId30"/>
    <p:sldId id="380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101ECC"/>
    <a:srgbClr val="0073A4"/>
    <a:srgbClr val="8A4396"/>
    <a:srgbClr val="522276"/>
    <a:srgbClr val="95429E"/>
    <a:srgbClr val="6600FF"/>
    <a:srgbClr val="E67C40"/>
    <a:srgbClr val="910802"/>
    <a:srgbClr val="7109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20" autoAdjust="0"/>
    <p:restoredTop sz="50000" autoAdjust="0"/>
  </p:normalViewPr>
  <p:slideViewPr>
    <p:cSldViewPr>
      <p:cViewPr varScale="1">
        <p:scale>
          <a:sx n="112" d="100"/>
          <a:sy n="112" d="100"/>
        </p:scale>
        <p:origin x="144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6CFBA534-6B7E-D444-B607-72D5DD275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913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D0619AF2-8D67-3F45-83E4-9724089E38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3DDA9C2-2F75-FF48-AFD0-DC32FE3058E0}" type="slidenum">
              <a:rPr lang="en-US" altLang="en-US" sz="1200">
                <a:cs typeface="Arial" panose="020B0604020202020204" pitchFamily="34" charset="0"/>
              </a:rPr>
              <a:pPr/>
              <a:t>1</a:t>
            </a:fld>
            <a:endParaRPr lang="en-US" altLang="en-US" sz="1200">
              <a:cs typeface="Arial" panose="020B0604020202020204" pitchFamily="34" charset="0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B8281140-6288-9E4E-B1A3-FED312EB85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4C755E56-E65B-9945-8B7C-68359C9A2D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762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CE519A59-047F-4943-85DE-AB7C953B05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26EC79C3-FDD9-ED4A-959E-DBB3C5CAC6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>
              <a:ea typeface="MS PGothic" charset="0"/>
            </a:endParaRP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EACD6AB6-810E-184A-8B85-B87738759B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8ADF785-EABE-CD4C-B0BF-426EF310D89B}" type="slidenum">
              <a:rPr lang="en-US" altLang="en-US" sz="120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272708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A02ACC3A-DDAD-AB45-AD24-BB445B046928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063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101ECC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898AB-13B2-0B41-9A41-B95AC88D6F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92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593F38-9640-3B41-A944-8B9A58CA95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4624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593F38-9640-3B41-A944-8B9A58CA95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2500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893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130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(no arrow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8" y="1680295"/>
            <a:ext cx="7841707" cy="395073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653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GB" noProof="0"/>
              <a:t>Click icon to add chart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85F6E-D9F8-CC49-B408-946D4BF6C0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37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593F38-9640-3B41-A944-8B9A58CA95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6650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15980-521C-9B42-8886-C17DDF7E4A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18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593F38-9640-3B41-A944-8B9A58CA95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4885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593F38-9640-3B41-A944-8B9A58CA95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1054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4CEB27-23FF-8144-8C72-F9882872997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60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01AC66-DF87-C343-9F45-BD4F828746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85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593F38-9640-3B41-A944-8B9A58CA95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5790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593F38-9640-3B41-A944-8B9A58CA95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9732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7">
            <a:alphaModFix amt="4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2593F38-9640-3B41-A944-8B9A58CA95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7" r:id="rId1"/>
    <p:sldLayoutId id="2147484498" r:id="rId2"/>
    <p:sldLayoutId id="2147484499" r:id="rId3"/>
    <p:sldLayoutId id="2147484500" r:id="rId4"/>
    <p:sldLayoutId id="2147484501" r:id="rId5"/>
    <p:sldLayoutId id="2147484502" r:id="rId6"/>
    <p:sldLayoutId id="2147484503" r:id="rId7"/>
    <p:sldLayoutId id="2147484504" r:id="rId8"/>
    <p:sldLayoutId id="2147484505" r:id="rId9"/>
    <p:sldLayoutId id="2147484506" r:id="rId10"/>
    <p:sldLayoutId id="2147484507" r:id="rId11"/>
    <p:sldLayoutId id="2147484511" r:id="rId12"/>
    <p:sldLayoutId id="2147484529" r:id="rId13"/>
    <p:sldLayoutId id="2147484530" r:id="rId14"/>
    <p:sldLayoutId id="2147484531" r:id="rId15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101EC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rcpsych.ac.uk/quality/quality,accreditationaudit/perinatalqualitynetwork.aspx" TargetMode="External"/><Relationship Id="rId4" Type="http://schemas.openxmlformats.org/officeDocument/2006/relationships/slide" Target="slide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5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11" Type="http://schemas.openxmlformats.org/officeDocument/2006/relationships/image" Target="../media/image83.emf"/><Relationship Id="rId5" Type="http://schemas.openxmlformats.org/officeDocument/2006/relationships/image" Target="../media/image78.png"/><Relationship Id="rId15" Type="http://schemas.openxmlformats.org/officeDocument/2006/relationships/image" Target="../media/image86.png"/><Relationship Id="rId10" Type="http://schemas.openxmlformats.org/officeDocument/2006/relationships/image" Target="../media/image62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hyperlink" Target="http://www.google.co.uk/imgres?imgurl=http://www.homestart-dundee.org.uk/images/home_start_logo1.gif&amp;imgrefurl=http://www.homestart-dundee.org.uk/volunteer.asp?Page=1&amp;usg=__FK-VR_aD6LnaidqqaFe7cReazDE=&amp;h=91&amp;w=103&amp;sz=17&amp;hl=en&amp;start=3&amp;zoom=1&amp;tbnid=0h7Md-PJsNJMcM:&amp;tbnh=73&amp;tbnw=83&amp;ei=veBnTqj7LNGc-wav_ZW8Cw&amp;prev=/search?q=Homestart+logo&amp;hl=en&amp;gbv=2&amp;tbm=isch&amp;itbs=1" TargetMode="External"/><Relationship Id="rId18" Type="http://schemas.openxmlformats.org/officeDocument/2006/relationships/image" Target="../media/image11.jpeg"/><Relationship Id="rId26" Type="http://schemas.openxmlformats.org/officeDocument/2006/relationships/image" Target="../media/image19.emf"/><Relationship Id="rId39" Type="http://schemas.openxmlformats.org/officeDocument/2006/relationships/image" Target="../media/image32.png"/><Relationship Id="rId21" Type="http://schemas.openxmlformats.org/officeDocument/2006/relationships/image" Target="../media/image14.jpeg"/><Relationship Id="rId34" Type="http://schemas.openxmlformats.org/officeDocument/2006/relationships/image" Target="../media/image27.png"/><Relationship Id="rId42" Type="http://schemas.openxmlformats.org/officeDocument/2006/relationships/image" Target="../media/image35.jpeg"/><Relationship Id="rId47" Type="http://schemas.openxmlformats.org/officeDocument/2006/relationships/image" Target="../media/image40.jpeg"/><Relationship Id="rId50" Type="http://schemas.openxmlformats.org/officeDocument/2006/relationships/image" Target="../media/image43.jpeg"/><Relationship Id="rId55" Type="http://schemas.openxmlformats.org/officeDocument/2006/relationships/image" Target="../media/image48.png"/><Relationship Id="rId63" Type="http://schemas.openxmlformats.org/officeDocument/2006/relationships/image" Target="../media/image56.png"/><Relationship Id="rId7" Type="http://schemas.openxmlformats.org/officeDocument/2006/relationships/hyperlink" Target="http://www.google.co.uk/imgres?imgurl=http://www.youthaccess.org.uk/news/images/CYPMH_3.jpg&amp;imgrefurl=http://www.youthaccess.org.uk/news/Leading-charities-warn-of-mental-health-time-bomb.cfm&amp;usg=__tiL5VTi8yLk4L5FTB7LSPbTN16w=&amp;h=98&amp;w=426&amp;sz=33&amp;hl=en&amp;start=1&amp;zoom=1&amp;tbnid=GkY_FUcCYqAB8M:&amp;tbnh=29&amp;tbnw=126&amp;ei=GeBnTue5G4uM-wak14TTCw&amp;prev=/search?q=CYPMH+Coalition+logo&amp;hl=en&amp;gbv=2&amp;tbm=isch&amp;itbs=1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.jpeg"/><Relationship Id="rId29" Type="http://schemas.openxmlformats.org/officeDocument/2006/relationships/image" Target="../media/image22.emf"/><Relationship Id="rId11" Type="http://schemas.openxmlformats.org/officeDocument/2006/relationships/hyperlink" Target="http://www.google.co.uk/imgres?imgurl=http://www.fatherhoodinstitute.org/wp-content/themes/fatherhood/images/fi-logo.png&amp;imgrefurl=http://www.fatherhoodinstitute.org/&amp;usg=__mrZUCxdz4EENIoiPY9bEqaqWgTQ=&amp;h=78&amp;w=186&amp;sz=8&amp;hl=en&amp;start=11&amp;zoom=1&amp;tbnid=VBZlEsfwJwjQ_M:&amp;tbnh=43&amp;tbnw=102&amp;ei=keBnTq3uGo6j-gb3n_DuCw&amp;prev=/search?q=Fatherhood+Institute+logo&amp;hl=en&amp;gbv=2&amp;tbm=isch&amp;itbs=1" TargetMode="External"/><Relationship Id="rId24" Type="http://schemas.openxmlformats.org/officeDocument/2006/relationships/image" Target="../media/image17.emf"/><Relationship Id="rId32" Type="http://schemas.openxmlformats.org/officeDocument/2006/relationships/image" Target="../media/image25.emf"/><Relationship Id="rId37" Type="http://schemas.openxmlformats.org/officeDocument/2006/relationships/image" Target="../media/image30.png"/><Relationship Id="rId40" Type="http://schemas.openxmlformats.org/officeDocument/2006/relationships/image" Target="../media/image33.png"/><Relationship Id="rId45" Type="http://schemas.openxmlformats.org/officeDocument/2006/relationships/image" Target="../media/image38.jpeg"/><Relationship Id="rId53" Type="http://schemas.openxmlformats.org/officeDocument/2006/relationships/image" Target="../media/image46.png"/><Relationship Id="rId58" Type="http://schemas.openxmlformats.org/officeDocument/2006/relationships/image" Target="../media/image51.png"/><Relationship Id="rId5" Type="http://schemas.openxmlformats.org/officeDocument/2006/relationships/hyperlink" Target="http://www.google.co.uk/imgres?imgurl=http://www.sccpn.stir.ac.uk/images/connections/111.jpg&amp;imgrefurl=http://www.sccpn.stir.ac.uk/connections.php?cat=16&amp;usg=__D8tEhC6PB3V6LagxLC3GZvDol8Q=&amp;h=51&amp;w=125&amp;sz=8&amp;hl=en&amp;start=14&amp;zoom=1&amp;tbnid=AqSAMVHCB5rVzM:&amp;tbnh=37&amp;tbnw=90&amp;ei=ut9nTqOAIcyk-gaF5OG9Cw&amp;prev=/search?q=Association+for+Infant+Mental+Health+logo&amp;hl=en&amp;sa=G&amp;gbv=2&amp;tbm=isch&amp;itbs=1" TargetMode="External"/><Relationship Id="rId61" Type="http://schemas.openxmlformats.org/officeDocument/2006/relationships/image" Target="../media/image54.png"/><Relationship Id="rId19" Type="http://schemas.openxmlformats.org/officeDocument/2006/relationships/image" Target="../media/image12.emf"/><Relationship Id="rId14" Type="http://schemas.openxmlformats.org/officeDocument/2006/relationships/image" Target="../media/image9.jpeg"/><Relationship Id="rId22" Type="http://schemas.openxmlformats.org/officeDocument/2006/relationships/image" Target="../media/image15.emf"/><Relationship Id="rId27" Type="http://schemas.openxmlformats.org/officeDocument/2006/relationships/image" Target="../media/image20.jpeg"/><Relationship Id="rId30" Type="http://schemas.openxmlformats.org/officeDocument/2006/relationships/image" Target="../media/image23.jpeg"/><Relationship Id="rId35" Type="http://schemas.openxmlformats.org/officeDocument/2006/relationships/image" Target="../media/image28.png"/><Relationship Id="rId43" Type="http://schemas.openxmlformats.org/officeDocument/2006/relationships/image" Target="../media/image36.jpeg"/><Relationship Id="rId48" Type="http://schemas.openxmlformats.org/officeDocument/2006/relationships/image" Target="../media/image41.jpeg"/><Relationship Id="rId56" Type="http://schemas.openxmlformats.org/officeDocument/2006/relationships/image" Target="../media/image49.png"/><Relationship Id="rId8" Type="http://schemas.openxmlformats.org/officeDocument/2006/relationships/image" Target="../media/image6.jpeg"/><Relationship Id="rId51" Type="http://schemas.openxmlformats.org/officeDocument/2006/relationships/image" Target="../media/image44.png"/><Relationship Id="rId3" Type="http://schemas.openxmlformats.org/officeDocument/2006/relationships/hyperlink" Target="http://www.google.co.uk/imgres?imgurl=http://www.help4mums.org/images/header.gif&amp;imgrefurl=http://www.help4mums.org/&amp;usg=__9BPl2qD-iLCpmPJuQSs7RWECeUM=&amp;h=120&amp;w=457&amp;sz=8&amp;hl=en&amp;start=2&amp;zoom=1&amp;tbnid=7s2TKKk4XzCK7M:&amp;tbnh=34&amp;tbnw=128&amp;ei=aN9nTuHuBc30-gbDxMm4Cw&amp;prev=/search?q=angela+harrison+trust+logo&amp;hl=en&amp;gbv=2&amp;tbm=isch&amp;itbs=1" TargetMode="External"/><Relationship Id="rId12" Type="http://schemas.openxmlformats.org/officeDocument/2006/relationships/image" Target="../media/image8.jpeg"/><Relationship Id="rId17" Type="http://schemas.openxmlformats.org/officeDocument/2006/relationships/hyperlink" Target="http://www.google.co.uk/imgres?imgurl=http://www.jillstanek.com/rc%20psych.gif&amp;imgrefurl=http://www.jillstanek.com/postabortion/&amp;usg=__dF91hAEvEQmYnS1a6yeLuAi25wM=&amp;h=202&amp;w=171&amp;sz=11&amp;hl=en&amp;start=1&amp;zoom=1&amp;tbnid=1pD6YGpNufX-SM:&amp;tbnh=105&amp;tbnw=89&amp;ei=D-NnTtC_AtGh-Qa1yZTbCw&amp;prev=/search?q=Royal+College+of+Psychiatrists+logo&amp;hl=en&amp;gbv=2&amp;tbm=isch&amp;itbs=1" TargetMode="External"/><Relationship Id="rId25" Type="http://schemas.openxmlformats.org/officeDocument/2006/relationships/image" Target="../media/image18.emf"/><Relationship Id="rId33" Type="http://schemas.openxmlformats.org/officeDocument/2006/relationships/image" Target="../media/image26.png"/><Relationship Id="rId38" Type="http://schemas.openxmlformats.org/officeDocument/2006/relationships/image" Target="../media/image31.png"/><Relationship Id="rId46" Type="http://schemas.openxmlformats.org/officeDocument/2006/relationships/image" Target="../media/image39.jpeg"/><Relationship Id="rId59" Type="http://schemas.openxmlformats.org/officeDocument/2006/relationships/image" Target="../media/image52.png"/><Relationship Id="rId20" Type="http://schemas.openxmlformats.org/officeDocument/2006/relationships/image" Target="../media/image13.emf"/><Relationship Id="rId41" Type="http://schemas.openxmlformats.org/officeDocument/2006/relationships/image" Target="../media/image34.jpeg"/><Relationship Id="rId54" Type="http://schemas.openxmlformats.org/officeDocument/2006/relationships/image" Target="../media/image47.png"/><Relationship Id="rId6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5" Type="http://schemas.openxmlformats.org/officeDocument/2006/relationships/hyperlink" Target="http://www.google.co.uk/imgres?imgurl=http://www.patients-association.com/images/logo.gif&amp;imgrefurl=http://www.patients-association.com/&amp;usg=__703Z9wvmvogJ49HQRRrwdFdiY0c=&amp;h=114&amp;w=89&amp;sz=6&amp;hl=en&amp;start=2&amp;zoom=1&amp;tbnid=JcqdkJvFSk9o0M:&amp;tbnh=87&amp;tbnw=68&amp;ei=G-JnTra-EMPo-gbc5L3JCw&amp;prev=/search?q=Patients+Association+logo&amp;hl=en&amp;gbv=2&amp;tbm=isch&amp;itbs=1" TargetMode="External"/><Relationship Id="rId23" Type="http://schemas.openxmlformats.org/officeDocument/2006/relationships/image" Target="../media/image16.jpeg"/><Relationship Id="rId28" Type="http://schemas.openxmlformats.org/officeDocument/2006/relationships/image" Target="../media/image21.emf"/><Relationship Id="rId36" Type="http://schemas.openxmlformats.org/officeDocument/2006/relationships/image" Target="../media/image29.png"/><Relationship Id="rId49" Type="http://schemas.openxmlformats.org/officeDocument/2006/relationships/image" Target="../media/image42.jpeg"/><Relationship Id="rId57" Type="http://schemas.openxmlformats.org/officeDocument/2006/relationships/image" Target="../media/image50.png"/><Relationship Id="rId10" Type="http://schemas.openxmlformats.org/officeDocument/2006/relationships/image" Target="../media/image7.jpeg"/><Relationship Id="rId31" Type="http://schemas.openxmlformats.org/officeDocument/2006/relationships/image" Target="../media/image24.png"/><Relationship Id="rId44" Type="http://schemas.openxmlformats.org/officeDocument/2006/relationships/image" Target="../media/image37.jpeg"/><Relationship Id="rId52" Type="http://schemas.openxmlformats.org/officeDocument/2006/relationships/image" Target="../media/image45.png"/><Relationship Id="rId60" Type="http://schemas.openxmlformats.org/officeDocument/2006/relationships/image" Target="../media/image53.png"/><Relationship Id="rId4" Type="http://schemas.openxmlformats.org/officeDocument/2006/relationships/image" Target="../media/image4.jpeg"/><Relationship Id="rId9" Type="http://schemas.openxmlformats.org/officeDocument/2006/relationships/hyperlink" Target="http://www.google.co.uk/imgres?imgurl=http://www.rcpch.ac.uk/sites/default/files/asset_library/Education%20Department/Healthy%20Child%20Programme/Logos/2-%20CPHVA%20Logo_new.jpg&amp;imgrefurl=http://www.rcpch.ac.uk/hcp&amp;usg=__LfdZtG9Y2fRhLsq-R2Si71cx8sA=&amp;h=100&amp;w=174&amp;sz=13&amp;hl=en&amp;start=7&amp;zoom=1&amp;tbnid=LWFxjKv5p8xR2M:&amp;tbnh=57&amp;tbnw=100&amp;ei=UuBnTv6dH8uF-waW9pytAg&amp;prev=/search?q=Community+Practitioners+and+Health+Visitors+Association+logo&amp;hl=en&amp;gbv=2&amp;tbm=isch&amp;itbs=1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B32502B1-2684-7E48-807A-531F2888F01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59632" y="2223945"/>
            <a:ext cx="7739658" cy="2668988"/>
          </a:xfrm>
        </p:spPr>
        <p:txBody>
          <a:bodyPr>
            <a:normAutofit fontScale="90000"/>
          </a:bodyPr>
          <a:lstStyle/>
          <a:p>
            <a:pPr algn="r"/>
            <a:r>
              <a:rPr lang="en-US" sz="4000" b="1" dirty="0"/>
              <a:t>Creating and sustaining alliances to promote perinatal mental health</a:t>
            </a:r>
            <a:br>
              <a:rPr lang="en-US" sz="3600" i="1" dirty="0">
                <a:latin typeface="Comic Sans MS"/>
                <a:cs typeface="Comic Sans MS"/>
              </a:rPr>
            </a:br>
            <a:r>
              <a:rPr lang="en-US" sz="3600" i="1" dirty="0">
                <a:latin typeface="Comic Sans MS"/>
                <a:cs typeface="Comic Sans MS"/>
              </a:rPr>
              <a:t> </a:t>
            </a:r>
            <a:r>
              <a:rPr lang="en-GB" sz="3600" i="1" dirty="0">
                <a:latin typeface="Comic Sans MS" panose="030F0902030302020204" pitchFamily="66" charset="0"/>
              </a:rPr>
              <a:t>Vision, Persistence, Determination, Solidarity and Solutions </a:t>
            </a:r>
            <a:endParaRPr lang="fr-FR" altLang="en-US" sz="4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7410" name="Text Box 3">
            <a:extLst>
              <a:ext uri="{FF2B5EF4-FFF2-40B4-BE49-F238E27FC236}">
                <a16:creationId xmlns:a16="http://schemas.microsoft.com/office/drawing/2014/main" id="{9C62D8CB-F57E-654C-B2C0-1FFACE1D3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0975" y="5532780"/>
            <a:ext cx="9324975" cy="145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GB" altLang="en-US" sz="2000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Dr Alain Gregoire</a:t>
            </a:r>
          </a:p>
          <a:p>
            <a:pPr algn="r" eaLnBrk="1" hangingPunct="1"/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Perinatal psychiatrist</a:t>
            </a:r>
          </a:p>
          <a:p>
            <a:pPr algn="r" eaLnBrk="1" hangingPunct="1"/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President, UK Maternal Mental Health Alliance</a:t>
            </a:r>
          </a:p>
          <a:p>
            <a:pPr algn="r" eaLnBrk="1" hangingPunct="1"/>
            <a:r>
              <a:rPr lang="en-GB" altLang="en-US" sz="20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Chair, Global Alliance for Maternal Mental Health</a:t>
            </a:r>
            <a:endParaRPr lang="en-GB" altLang="en-US" sz="2000" dirty="0">
              <a:solidFill>
                <a:srgbClr val="D56A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800" dirty="0">
              <a:solidFill>
                <a:srgbClr val="6600FF"/>
              </a:solidFill>
              <a:cs typeface="Arial" panose="020B0604020202020204" pitchFamily="34" charset="0"/>
            </a:endParaRPr>
          </a:p>
        </p:txBody>
      </p:sp>
      <p:pic>
        <p:nvPicPr>
          <p:cNvPr id="17412" name="Picture 6" descr="logos &amp; wording final.pdf">
            <a:extLst>
              <a:ext uri="{FF2B5EF4-FFF2-40B4-BE49-F238E27FC236}">
                <a16:creationId xmlns:a16="http://schemas.microsoft.com/office/drawing/2014/main" id="{6B669182-3981-AB44-B46B-353A67971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3" t="24896" r="5428" b="47546"/>
          <a:stretch>
            <a:fillRect/>
          </a:stretch>
        </p:blipFill>
        <p:spPr bwMode="auto">
          <a:xfrm>
            <a:off x="114751" y="0"/>
            <a:ext cx="6672231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D4BB6A-B736-D84A-AC8F-E4C4FF3B2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10" y="5106215"/>
            <a:ext cx="1334543" cy="161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6525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 rot="5400000">
            <a:off x="1143000" y="-1143000"/>
            <a:ext cx="6858000" cy="9144000"/>
          </a:xfrm>
          <a:prstGeom prst="triangle">
            <a:avLst>
              <a:gd name="adj" fmla="val 49234"/>
            </a:avLst>
          </a:prstGeom>
          <a:gradFill flip="none" rotWithShape="1">
            <a:gsLst>
              <a:gs pos="2000">
                <a:schemeClr val="accent6">
                  <a:lumMod val="60000"/>
                  <a:lumOff val="40000"/>
                  <a:alpha val="84000"/>
                </a:schemeClr>
              </a:gs>
              <a:gs pos="89000">
                <a:srgbClr val="FFFFFF">
                  <a:alpha val="54000"/>
                </a:srgbClr>
              </a:gs>
            </a:gsLst>
            <a:lin ang="486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447675" y="3524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i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3555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2387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sz="3200" b="1" dirty="0">
                <a:solidFill>
                  <a:srgbClr val="660066"/>
                </a:solidFill>
                <a:latin typeface="Arial" charset="0"/>
              </a:rPr>
              <a:t>Good Care: Simplified Perinatal MH Pathway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220" name="Rectangle 8"/>
          <p:cNvSpPr>
            <a:spLocks noChangeArrowheads="1"/>
          </p:cNvSpPr>
          <p:nvPr/>
        </p:nvSpPr>
        <p:spPr bwMode="auto">
          <a:xfrm>
            <a:off x="-252413" y="7245350"/>
            <a:ext cx="2700338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22" name="AutoShape 10"/>
          <p:cNvSpPr>
            <a:spLocks noChangeArrowheads="1"/>
          </p:cNvSpPr>
          <p:nvPr/>
        </p:nvSpPr>
        <p:spPr bwMode="auto">
          <a:xfrm>
            <a:off x="179388" y="3068638"/>
            <a:ext cx="3168650" cy="879475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GB" sz="1200" b="1" i="1" dirty="0">
                <a:cs typeface="+mn-cs"/>
              </a:rPr>
              <a:t>Support from GP, HV and MW, plan continued close monitoring in the early postnatal period. Obtain specialist advice as necessary.</a:t>
            </a:r>
          </a:p>
        </p:txBody>
      </p:sp>
      <p:sp>
        <p:nvSpPr>
          <p:cNvPr id="9223" name="AutoShape 12"/>
          <p:cNvSpPr>
            <a:spLocks noChangeArrowheads="1"/>
          </p:cNvSpPr>
          <p:nvPr/>
        </p:nvSpPr>
        <p:spPr bwMode="auto">
          <a:xfrm>
            <a:off x="5580063" y="2781300"/>
            <a:ext cx="949325" cy="485775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GB" sz="1200" dirty="0">
                <a:cs typeface="+mn-cs"/>
                <a:hlinkClick r:id="rId3" action="ppaction://hlinksldjump"/>
              </a:rPr>
              <a:t>Other agencies</a:t>
            </a:r>
            <a:endParaRPr lang="en-GB" sz="1200" dirty="0">
              <a:cs typeface="+mn-cs"/>
            </a:endParaRPr>
          </a:p>
        </p:txBody>
      </p:sp>
      <p:sp>
        <p:nvSpPr>
          <p:cNvPr id="9224" name="AutoShape 13"/>
          <p:cNvSpPr>
            <a:spLocks noChangeArrowheads="1"/>
          </p:cNvSpPr>
          <p:nvPr/>
        </p:nvSpPr>
        <p:spPr bwMode="auto">
          <a:xfrm>
            <a:off x="3851275" y="2781300"/>
            <a:ext cx="1289050" cy="485775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GB" sz="1200">
                <a:cs typeface="+mn-cs"/>
              </a:rPr>
              <a:t>Talking therapies</a:t>
            </a:r>
          </a:p>
        </p:txBody>
      </p:sp>
      <p:sp>
        <p:nvSpPr>
          <p:cNvPr id="9225" name="AutoShape 14"/>
          <p:cNvSpPr>
            <a:spLocks noChangeArrowheads="1"/>
          </p:cNvSpPr>
          <p:nvPr/>
        </p:nvSpPr>
        <p:spPr bwMode="auto">
          <a:xfrm>
            <a:off x="3851275" y="4581525"/>
            <a:ext cx="2728913" cy="682625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GB" sz="1200">
                <a:cs typeface="+mn-cs"/>
              </a:rPr>
              <a:t>GP assessment for medication and talking therapies &amp; continued support from GP, HV and MW</a:t>
            </a:r>
          </a:p>
        </p:txBody>
      </p:sp>
      <p:sp>
        <p:nvSpPr>
          <p:cNvPr id="9226" name="AutoShape 15"/>
          <p:cNvSpPr>
            <a:spLocks noChangeArrowheads="1"/>
          </p:cNvSpPr>
          <p:nvPr/>
        </p:nvSpPr>
        <p:spPr bwMode="auto">
          <a:xfrm rot="-5400000">
            <a:off x="4668838" y="3476625"/>
            <a:ext cx="4895850" cy="336550"/>
          </a:xfrm>
          <a:prstGeom prst="hexagon">
            <a:avLst>
              <a:gd name="adj" fmla="val 363679"/>
              <a:gd name="vf" fmla="val 11547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1200">
                <a:cs typeface="+mn-cs"/>
              </a:rPr>
              <a:t>Perinatal telephone advisory service to professionals</a:t>
            </a:r>
            <a:endParaRPr lang="en-GB" sz="1200">
              <a:cs typeface="+mn-cs"/>
              <a:hlinkClick r:id="" action="ppaction://noaction"/>
            </a:endParaRPr>
          </a:p>
        </p:txBody>
      </p:sp>
      <p:sp>
        <p:nvSpPr>
          <p:cNvPr id="9227" name="AutoShape 16"/>
          <p:cNvSpPr>
            <a:spLocks noChangeArrowheads="1"/>
          </p:cNvSpPr>
          <p:nvPr/>
        </p:nvSpPr>
        <p:spPr bwMode="auto">
          <a:xfrm>
            <a:off x="7740650" y="1628775"/>
            <a:ext cx="1403350" cy="208756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GB" sz="1200" b="1" dirty="0">
                <a:cs typeface="+mn-cs"/>
              </a:rPr>
              <a:t>Specialised </a:t>
            </a:r>
          </a:p>
          <a:p>
            <a:pPr algn="ctr">
              <a:defRPr/>
            </a:pPr>
            <a:r>
              <a:rPr lang="en-GB" sz="1200" b="1" dirty="0">
                <a:cs typeface="+mn-cs"/>
              </a:rPr>
              <a:t>perinatal</a:t>
            </a:r>
          </a:p>
          <a:p>
            <a:pPr algn="ctr">
              <a:defRPr/>
            </a:pPr>
            <a:r>
              <a:rPr lang="en-GB" sz="1200" b="1" dirty="0">
                <a:cs typeface="+mn-cs"/>
              </a:rPr>
              <a:t> care pathways</a:t>
            </a:r>
            <a:r>
              <a:rPr lang="en-GB" sz="1200" dirty="0">
                <a:cs typeface="+mn-cs"/>
              </a:rPr>
              <a:t>:</a:t>
            </a:r>
          </a:p>
          <a:p>
            <a:pPr algn="ctr">
              <a:defRPr/>
            </a:pPr>
            <a:r>
              <a:rPr lang="en-GB" sz="1200" dirty="0">
                <a:cs typeface="+mn-cs"/>
              </a:rPr>
              <a:t>Bipolar disorder</a:t>
            </a:r>
          </a:p>
          <a:p>
            <a:pPr algn="ctr">
              <a:defRPr/>
            </a:pPr>
            <a:r>
              <a:rPr lang="en-GB" sz="1200" dirty="0">
                <a:cs typeface="+mn-cs"/>
              </a:rPr>
              <a:t>Schizophrenia</a:t>
            </a:r>
          </a:p>
          <a:p>
            <a:pPr algn="ctr">
              <a:defRPr/>
            </a:pPr>
            <a:r>
              <a:rPr lang="en-GB" sz="1200" dirty="0">
                <a:cs typeface="+mn-cs"/>
              </a:rPr>
              <a:t>Complex PTSD</a:t>
            </a:r>
          </a:p>
          <a:p>
            <a:pPr algn="ctr">
              <a:defRPr/>
            </a:pPr>
            <a:r>
              <a:rPr lang="en-GB" sz="1200" dirty="0">
                <a:cs typeface="+mn-cs"/>
              </a:rPr>
              <a:t>Depression</a:t>
            </a:r>
          </a:p>
          <a:p>
            <a:pPr algn="ctr">
              <a:defRPr/>
            </a:pPr>
            <a:r>
              <a:rPr lang="en-GB" sz="1200" dirty="0">
                <a:cs typeface="+mn-cs"/>
              </a:rPr>
              <a:t>Anxiety</a:t>
            </a:r>
          </a:p>
          <a:p>
            <a:pPr algn="ctr">
              <a:defRPr/>
            </a:pPr>
            <a:r>
              <a:rPr lang="en-GB" sz="1200" dirty="0">
                <a:cs typeface="+mn-cs"/>
              </a:rPr>
              <a:t>OCD</a:t>
            </a:r>
          </a:p>
        </p:txBody>
      </p:sp>
      <p:sp>
        <p:nvSpPr>
          <p:cNvPr id="9230" name="Line 33"/>
          <p:cNvSpPr>
            <a:spLocks noChangeShapeType="1"/>
          </p:cNvSpPr>
          <p:nvPr/>
        </p:nvSpPr>
        <p:spPr bwMode="auto">
          <a:xfrm>
            <a:off x="1476375" y="3860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33" name="AutoShape 40"/>
          <p:cNvSpPr>
            <a:spLocks noChangeArrowheads="1"/>
          </p:cNvSpPr>
          <p:nvPr/>
        </p:nvSpPr>
        <p:spPr bwMode="auto">
          <a:xfrm>
            <a:off x="3851275" y="3500438"/>
            <a:ext cx="2592388" cy="288925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GB" sz="1200">
                <a:cs typeface="+mn-cs"/>
              </a:rPr>
              <a:t>Support from GP, HV and MW</a:t>
            </a:r>
          </a:p>
        </p:txBody>
      </p:sp>
      <p:sp>
        <p:nvSpPr>
          <p:cNvPr id="9234" name="AutoShape 42"/>
          <p:cNvSpPr>
            <a:spLocks noChangeArrowheads="1"/>
          </p:cNvSpPr>
          <p:nvPr/>
        </p:nvSpPr>
        <p:spPr bwMode="auto">
          <a:xfrm rot="-5400000">
            <a:off x="1475582" y="-99219"/>
            <a:ext cx="647700" cy="32400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anchor="ctr"/>
          <a:lstStyle/>
          <a:p>
            <a:pPr algn="ctr">
              <a:defRPr/>
            </a:pPr>
            <a:r>
              <a:rPr lang="en-GB" sz="1200" b="1" i="1" u="sng">
                <a:cs typeface="+mn-cs"/>
              </a:rPr>
              <a:t>History of mental </a:t>
            </a:r>
            <a:r>
              <a:rPr lang="en-GB" sz="1200" b="1" i="1" u="sng">
                <a:cs typeface="+mn-cs"/>
                <a:hlinkClick r:id="" action="ppaction://noaction"/>
              </a:rPr>
              <a:t>illness</a:t>
            </a:r>
            <a:r>
              <a:rPr lang="en-GB" sz="1200" b="1" i="1">
                <a:cs typeface="+mn-cs"/>
              </a:rPr>
              <a:t> and current mental health assessed at first contact and booking</a:t>
            </a:r>
          </a:p>
        </p:txBody>
      </p:sp>
      <p:sp>
        <p:nvSpPr>
          <p:cNvPr id="9236" name="Line 46"/>
          <p:cNvSpPr>
            <a:spLocks noChangeShapeType="1"/>
          </p:cNvSpPr>
          <p:nvPr/>
        </p:nvSpPr>
        <p:spPr bwMode="auto">
          <a:xfrm>
            <a:off x="8532813" y="36449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37" name="Line 47"/>
          <p:cNvSpPr>
            <a:spLocks noChangeShapeType="1"/>
          </p:cNvSpPr>
          <p:nvPr/>
        </p:nvSpPr>
        <p:spPr bwMode="auto">
          <a:xfrm>
            <a:off x="8604250" y="37893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38" name="AutoShape 48"/>
          <p:cNvSpPr>
            <a:spLocks noChangeArrowheads="1"/>
          </p:cNvSpPr>
          <p:nvPr/>
        </p:nvSpPr>
        <p:spPr bwMode="auto">
          <a:xfrm rot="-5400000">
            <a:off x="539750" y="4221163"/>
            <a:ext cx="936625" cy="9366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anchor="ctr"/>
          <a:lstStyle/>
          <a:p>
            <a:pPr algn="ctr">
              <a:defRPr/>
            </a:pPr>
            <a:r>
              <a:rPr lang="en-GB" sz="1200">
                <a:cs typeface="+mn-cs"/>
                <a:hlinkClick r:id="rId4" action="ppaction://hlinksldjump"/>
              </a:rPr>
              <a:t>Coping with daily living problems</a:t>
            </a:r>
            <a:endParaRPr lang="en-GB" sz="1200">
              <a:cs typeface="+mn-cs"/>
            </a:endParaRPr>
          </a:p>
        </p:txBody>
      </p:sp>
      <p:sp>
        <p:nvSpPr>
          <p:cNvPr id="9242" name="AutoShape 64"/>
          <p:cNvSpPr>
            <a:spLocks noChangeArrowheads="1"/>
          </p:cNvSpPr>
          <p:nvPr/>
        </p:nvSpPr>
        <p:spPr bwMode="auto">
          <a:xfrm rot="-5400000">
            <a:off x="5111751" y="3465512"/>
            <a:ext cx="4895850" cy="358775"/>
          </a:xfrm>
          <a:prstGeom prst="hexagon">
            <a:avLst>
              <a:gd name="adj" fmla="val 341150"/>
              <a:gd name="vf" fmla="val 11547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1200">
                <a:cs typeface="+mn-cs"/>
              </a:rPr>
              <a:t>Perinatal triage and assessment process</a:t>
            </a:r>
            <a:endParaRPr lang="en-GB" sz="1200">
              <a:cs typeface="+mn-cs"/>
              <a:hlinkClick r:id="" action="ppaction://noaction"/>
            </a:endParaRPr>
          </a:p>
        </p:txBody>
      </p:sp>
      <p:sp>
        <p:nvSpPr>
          <p:cNvPr id="9243" name="Rectangle 66"/>
          <p:cNvSpPr>
            <a:spLocks noChangeArrowheads="1"/>
          </p:cNvSpPr>
          <p:nvPr/>
        </p:nvSpPr>
        <p:spPr bwMode="auto">
          <a:xfrm>
            <a:off x="3851275" y="1196975"/>
            <a:ext cx="2665413" cy="647700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1200">
                <a:cs typeface="+mn-cs"/>
              </a:rPr>
              <a:t>History of possible severe mental illness or current severe illness, identified by any service</a:t>
            </a:r>
            <a:endParaRPr lang="en-GB" sz="1200" i="1">
              <a:cs typeface="+mn-cs"/>
            </a:endParaRPr>
          </a:p>
        </p:txBody>
      </p:sp>
      <p:sp>
        <p:nvSpPr>
          <p:cNvPr id="9244" name="Line 72"/>
          <p:cNvSpPr>
            <a:spLocks noChangeShapeType="1"/>
          </p:cNvSpPr>
          <p:nvPr/>
        </p:nvSpPr>
        <p:spPr bwMode="auto">
          <a:xfrm flipV="1">
            <a:off x="3419475" y="1484313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45" name="Rectangle 73"/>
          <p:cNvSpPr>
            <a:spLocks noChangeArrowheads="1"/>
          </p:cNvSpPr>
          <p:nvPr/>
        </p:nvSpPr>
        <p:spPr bwMode="auto">
          <a:xfrm>
            <a:off x="4787900" y="4005263"/>
            <a:ext cx="1655763" cy="288925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1200">
                <a:cs typeface="+mn-cs"/>
              </a:rPr>
              <a:t>If persists or worsens</a:t>
            </a:r>
          </a:p>
        </p:txBody>
      </p:sp>
      <p:sp>
        <p:nvSpPr>
          <p:cNvPr id="9246" name="Rectangle 74"/>
          <p:cNvSpPr>
            <a:spLocks noChangeArrowheads="1"/>
          </p:cNvSpPr>
          <p:nvPr/>
        </p:nvSpPr>
        <p:spPr bwMode="auto">
          <a:xfrm>
            <a:off x="1908175" y="5661025"/>
            <a:ext cx="1439863" cy="360363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1200">
                <a:cs typeface="+mn-cs"/>
              </a:rPr>
              <a:t>Current severe illness</a:t>
            </a:r>
          </a:p>
        </p:txBody>
      </p:sp>
      <p:sp>
        <p:nvSpPr>
          <p:cNvPr id="9247" name="Rectangle 75"/>
          <p:cNvSpPr>
            <a:spLocks noChangeArrowheads="1"/>
          </p:cNvSpPr>
          <p:nvPr/>
        </p:nvSpPr>
        <p:spPr bwMode="auto">
          <a:xfrm>
            <a:off x="1908175" y="4941888"/>
            <a:ext cx="1439863" cy="360362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1200">
                <a:cs typeface="+mn-cs"/>
              </a:rPr>
              <a:t>Current moderate illness</a:t>
            </a:r>
          </a:p>
        </p:txBody>
      </p:sp>
      <p:sp>
        <p:nvSpPr>
          <p:cNvPr id="9248" name="Rectangle 76"/>
          <p:cNvSpPr>
            <a:spLocks noChangeArrowheads="1"/>
          </p:cNvSpPr>
          <p:nvPr/>
        </p:nvSpPr>
        <p:spPr bwMode="auto">
          <a:xfrm>
            <a:off x="1908175" y="4149725"/>
            <a:ext cx="1439863" cy="358775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1200">
                <a:cs typeface="+mn-cs"/>
              </a:rPr>
              <a:t>Current mild illness</a:t>
            </a:r>
          </a:p>
        </p:txBody>
      </p:sp>
      <p:sp>
        <p:nvSpPr>
          <p:cNvPr id="9249" name="Rectangle 77"/>
          <p:cNvSpPr>
            <a:spLocks noChangeArrowheads="1"/>
          </p:cNvSpPr>
          <p:nvPr/>
        </p:nvSpPr>
        <p:spPr bwMode="auto">
          <a:xfrm>
            <a:off x="4859338" y="5445125"/>
            <a:ext cx="1657350" cy="288925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1200" dirty="0">
                <a:cs typeface="+mn-cs"/>
              </a:rPr>
              <a:t>If persists or worsens</a:t>
            </a:r>
          </a:p>
        </p:txBody>
      </p:sp>
      <p:sp>
        <p:nvSpPr>
          <p:cNvPr id="9250" name="AutoShape 78"/>
          <p:cNvSpPr>
            <a:spLocks noChangeArrowheads="1"/>
          </p:cNvSpPr>
          <p:nvPr/>
        </p:nvSpPr>
        <p:spPr bwMode="auto">
          <a:xfrm rot="-5400000">
            <a:off x="1655763" y="-711200"/>
            <a:ext cx="287338" cy="32400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>
              <a:defRPr/>
            </a:pPr>
            <a:r>
              <a:rPr lang="en-GB" sz="1200">
                <a:cs typeface="+mn-cs"/>
              </a:rPr>
              <a:t>Routine antenatal care</a:t>
            </a:r>
          </a:p>
        </p:txBody>
      </p:sp>
      <p:sp>
        <p:nvSpPr>
          <p:cNvPr id="9251" name="AutoShape 79"/>
          <p:cNvSpPr>
            <a:spLocks noChangeArrowheads="1"/>
          </p:cNvSpPr>
          <p:nvPr/>
        </p:nvSpPr>
        <p:spPr bwMode="auto">
          <a:xfrm>
            <a:off x="3851275" y="765175"/>
            <a:ext cx="5113338" cy="288925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GB" sz="1200">
                <a:cs typeface="+mn-cs"/>
              </a:rPr>
              <a:t>Mental health care</a:t>
            </a:r>
          </a:p>
        </p:txBody>
      </p:sp>
      <p:sp>
        <p:nvSpPr>
          <p:cNvPr id="9252" name="Line 80"/>
          <p:cNvSpPr>
            <a:spLocks noChangeShapeType="1"/>
          </p:cNvSpPr>
          <p:nvPr/>
        </p:nvSpPr>
        <p:spPr bwMode="auto">
          <a:xfrm>
            <a:off x="6516688" y="1484313"/>
            <a:ext cx="107950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53" name="AutoShape 81"/>
          <p:cNvSpPr>
            <a:spLocks noChangeArrowheads="1"/>
          </p:cNvSpPr>
          <p:nvPr/>
        </p:nvSpPr>
        <p:spPr bwMode="auto">
          <a:xfrm>
            <a:off x="7740650" y="3789363"/>
            <a:ext cx="1403350" cy="2087562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1200">
                <a:cs typeface="+mn-cs"/>
              </a:rPr>
              <a:t>Perinatal specialist inpatient care (mother and baby unit)</a:t>
            </a:r>
            <a:endParaRPr lang="en-GB" sz="1200">
              <a:cs typeface="+mn-cs"/>
              <a:hlinkClick r:id="" action="ppaction://noaction"/>
            </a:endParaRPr>
          </a:p>
        </p:txBody>
      </p:sp>
      <p:sp>
        <p:nvSpPr>
          <p:cNvPr id="9254" name="Rectangle 82"/>
          <p:cNvSpPr>
            <a:spLocks noChangeArrowheads="1"/>
          </p:cNvSpPr>
          <p:nvPr/>
        </p:nvSpPr>
        <p:spPr bwMode="auto">
          <a:xfrm>
            <a:off x="971550" y="2133600"/>
            <a:ext cx="2376488" cy="647700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1200">
                <a:cs typeface="+mn-cs"/>
              </a:rPr>
              <a:t>Any positive responses to questions (communicate for information)</a:t>
            </a:r>
          </a:p>
        </p:txBody>
      </p:sp>
      <p:sp>
        <p:nvSpPr>
          <p:cNvPr id="9255" name="Line 83"/>
          <p:cNvSpPr>
            <a:spLocks noChangeShapeType="1"/>
          </p:cNvSpPr>
          <p:nvPr/>
        </p:nvSpPr>
        <p:spPr bwMode="auto">
          <a:xfrm flipV="1">
            <a:off x="3348038" y="2492375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56" name="AutoShape 86"/>
          <p:cNvSpPr>
            <a:spLocks noChangeArrowheads="1"/>
          </p:cNvSpPr>
          <p:nvPr/>
        </p:nvSpPr>
        <p:spPr bwMode="auto">
          <a:xfrm>
            <a:off x="3851275" y="2349500"/>
            <a:ext cx="2665413" cy="288925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GB" sz="1200">
                <a:cs typeface="+mn-cs"/>
              </a:rPr>
              <a:t>Communicate for information</a:t>
            </a:r>
          </a:p>
        </p:txBody>
      </p:sp>
      <p:sp>
        <p:nvSpPr>
          <p:cNvPr id="9257" name="Line 87"/>
          <p:cNvSpPr>
            <a:spLocks noChangeShapeType="1"/>
          </p:cNvSpPr>
          <p:nvPr/>
        </p:nvSpPr>
        <p:spPr bwMode="auto">
          <a:xfrm flipV="1">
            <a:off x="6516688" y="1989138"/>
            <a:ext cx="1008062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58" name="Line 88"/>
          <p:cNvSpPr>
            <a:spLocks noChangeShapeType="1"/>
          </p:cNvSpPr>
          <p:nvPr/>
        </p:nvSpPr>
        <p:spPr bwMode="auto">
          <a:xfrm flipH="1">
            <a:off x="1763713" y="1844675"/>
            <a:ext cx="0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59" name="Line 89"/>
          <p:cNvSpPr>
            <a:spLocks noChangeShapeType="1"/>
          </p:cNvSpPr>
          <p:nvPr/>
        </p:nvSpPr>
        <p:spPr bwMode="auto">
          <a:xfrm>
            <a:off x="1763713" y="2781300"/>
            <a:ext cx="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60" name="Line 90"/>
          <p:cNvSpPr>
            <a:spLocks noChangeShapeType="1"/>
          </p:cNvSpPr>
          <p:nvPr/>
        </p:nvSpPr>
        <p:spPr bwMode="auto">
          <a:xfrm flipV="1">
            <a:off x="3348038" y="3789363"/>
            <a:ext cx="936625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61" name="Line 91"/>
          <p:cNvSpPr>
            <a:spLocks noChangeShapeType="1"/>
          </p:cNvSpPr>
          <p:nvPr/>
        </p:nvSpPr>
        <p:spPr bwMode="auto">
          <a:xfrm flipV="1">
            <a:off x="3348038" y="5084763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62" name="Line 92"/>
          <p:cNvSpPr>
            <a:spLocks noChangeShapeType="1"/>
          </p:cNvSpPr>
          <p:nvPr/>
        </p:nvSpPr>
        <p:spPr bwMode="auto">
          <a:xfrm>
            <a:off x="5651500" y="3789363"/>
            <a:ext cx="0" cy="214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63" name="Line 93"/>
          <p:cNvSpPr>
            <a:spLocks noChangeShapeType="1"/>
          </p:cNvSpPr>
          <p:nvPr/>
        </p:nvSpPr>
        <p:spPr bwMode="auto">
          <a:xfrm flipV="1">
            <a:off x="3348038" y="5876925"/>
            <a:ext cx="41767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64" name="Line 94"/>
          <p:cNvSpPr>
            <a:spLocks noChangeShapeType="1"/>
          </p:cNvSpPr>
          <p:nvPr/>
        </p:nvSpPr>
        <p:spPr bwMode="auto">
          <a:xfrm>
            <a:off x="5651500" y="4292600"/>
            <a:ext cx="0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65" name="Line 95"/>
          <p:cNvSpPr>
            <a:spLocks noChangeShapeType="1"/>
          </p:cNvSpPr>
          <p:nvPr/>
        </p:nvSpPr>
        <p:spPr bwMode="auto">
          <a:xfrm>
            <a:off x="5651500" y="5229225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66" name="Line 96"/>
          <p:cNvSpPr>
            <a:spLocks noChangeShapeType="1"/>
          </p:cNvSpPr>
          <p:nvPr/>
        </p:nvSpPr>
        <p:spPr bwMode="auto">
          <a:xfrm>
            <a:off x="5651500" y="5661025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67" name="Line 97"/>
          <p:cNvSpPr>
            <a:spLocks noChangeShapeType="1"/>
          </p:cNvSpPr>
          <p:nvPr/>
        </p:nvSpPr>
        <p:spPr bwMode="auto">
          <a:xfrm>
            <a:off x="6443663" y="3644900"/>
            <a:ext cx="50482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68" name="Line 98"/>
          <p:cNvSpPr>
            <a:spLocks noChangeShapeType="1"/>
          </p:cNvSpPr>
          <p:nvPr/>
        </p:nvSpPr>
        <p:spPr bwMode="auto">
          <a:xfrm flipV="1">
            <a:off x="6588125" y="4941888"/>
            <a:ext cx="360363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69" name="Line 99"/>
          <p:cNvSpPr>
            <a:spLocks noChangeShapeType="1"/>
          </p:cNvSpPr>
          <p:nvPr/>
        </p:nvSpPr>
        <p:spPr bwMode="auto">
          <a:xfrm>
            <a:off x="1763713" y="3933825"/>
            <a:ext cx="0" cy="2232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70" name="Line 100"/>
          <p:cNvSpPr>
            <a:spLocks noChangeShapeType="1"/>
          </p:cNvSpPr>
          <p:nvPr/>
        </p:nvSpPr>
        <p:spPr bwMode="auto">
          <a:xfrm>
            <a:off x="1763713" y="4365625"/>
            <a:ext cx="1444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71" name="Line 101"/>
          <p:cNvSpPr>
            <a:spLocks noChangeShapeType="1"/>
          </p:cNvSpPr>
          <p:nvPr/>
        </p:nvSpPr>
        <p:spPr bwMode="auto">
          <a:xfrm flipV="1">
            <a:off x="1763713" y="5084763"/>
            <a:ext cx="1444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72" name="Line 102"/>
          <p:cNvSpPr>
            <a:spLocks noChangeShapeType="1"/>
          </p:cNvSpPr>
          <p:nvPr/>
        </p:nvSpPr>
        <p:spPr bwMode="auto">
          <a:xfrm flipV="1">
            <a:off x="1763713" y="5876925"/>
            <a:ext cx="1444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73" name="Line 103"/>
          <p:cNvSpPr>
            <a:spLocks noChangeShapeType="1"/>
          </p:cNvSpPr>
          <p:nvPr/>
        </p:nvSpPr>
        <p:spPr bwMode="auto">
          <a:xfrm flipV="1">
            <a:off x="5364163" y="2997200"/>
            <a:ext cx="215900" cy="5032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74" name="Line 104"/>
          <p:cNvSpPr>
            <a:spLocks noChangeShapeType="1"/>
          </p:cNvSpPr>
          <p:nvPr/>
        </p:nvSpPr>
        <p:spPr bwMode="auto">
          <a:xfrm flipH="1" flipV="1">
            <a:off x="5148263" y="2997200"/>
            <a:ext cx="215900" cy="5032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75" name="Line 105"/>
          <p:cNvSpPr>
            <a:spLocks noChangeShapeType="1"/>
          </p:cNvSpPr>
          <p:nvPr/>
        </p:nvSpPr>
        <p:spPr bwMode="auto">
          <a:xfrm>
            <a:off x="6299200" y="4437063"/>
            <a:ext cx="0" cy="214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76" name="Line 106"/>
          <p:cNvSpPr>
            <a:spLocks noChangeShapeType="1"/>
          </p:cNvSpPr>
          <p:nvPr/>
        </p:nvSpPr>
        <p:spPr bwMode="auto">
          <a:xfrm>
            <a:off x="1042988" y="3933825"/>
            <a:ext cx="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77" name="AutoShape 107"/>
          <p:cNvSpPr>
            <a:spLocks noChangeArrowheads="1"/>
          </p:cNvSpPr>
          <p:nvPr/>
        </p:nvSpPr>
        <p:spPr bwMode="auto">
          <a:xfrm rot="-5400000">
            <a:off x="1655763" y="4689475"/>
            <a:ext cx="287338" cy="32400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>
              <a:defRPr/>
            </a:pPr>
            <a:r>
              <a:rPr lang="en-GB" sz="1200">
                <a:cs typeface="+mn-cs"/>
              </a:rPr>
              <a:t>Routine postnatal care</a:t>
            </a:r>
          </a:p>
        </p:txBody>
      </p:sp>
      <p:sp>
        <p:nvSpPr>
          <p:cNvPr id="9278" name="AutoShape 108"/>
          <p:cNvSpPr>
            <a:spLocks noChangeArrowheads="1"/>
          </p:cNvSpPr>
          <p:nvPr/>
        </p:nvSpPr>
        <p:spPr bwMode="auto">
          <a:xfrm>
            <a:off x="8243888" y="3789363"/>
            <a:ext cx="431800" cy="360362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GB" sz="1400" b="1">
                <a:solidFill>
                  <a:srgbClr val="FF0000"/>
                </a:solidFill>
                <a:cs typeface="+mn-cs"/>
                <a:hlinkClick r:id="rId5"/>
              </a:rPr>
              <a:t>Q</a:t>
            </a:r>
            <a:endParaRPr lang="en-GB" sz="1400" b="1">
              <a:solidFill>
                <a:srgbClr val="FF0000"/>
              </a:solidFill>
              <a:cs typeface="+mn-cs"/>
            </a:endParaRPr>
          </a:p>
        </p:txBody>
      </p:sp>
      <p:sp>
        <p:nvSpPr>
          <p:cNvPr id="9279" name="Line 109"/>
          <p:cNvSpPr>
            <a:spLocks noChangeShapeType="1"/>
          </p:cNvSpPr>
          <p:nvPr/>
        </p:nvSpPr>
        <p:spPr bwMode="auto">
          <a:xfrm>
            <a:off x="3348038" y="2492375"/>
            <a:ext cx="503237" cy="1008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783" name="Oval 1"/>
          <p:cNvSpPr>
            <a:spLocks noChangeArrowheads="1"/>
          </p:cNvSpPr>
          <p:nvPr/>
        </p:nvSpPr>
        <p:spPr bwMode="auto">
          <a:xfrm>
            <a:off x="0" y="692150"/>
            <a:ext cx="6948488" cy="22320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84" name="TextBox 2"/>
          <p:cNvSpPr txBox="1">
            <a:spLocks noChangeArrowheads="1"/>
          </p:cNvSpPr>
          <p:nvPr/>
        </p:nvSpPr>
        <p:spPr bwMode="auto">
          <a:xfrm rot="299982">
            <a:off x="3360738" y="781050"/>
            <a:ext cx="2043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>
                <a:solidFill>
                  <a:srgbClr val="FF0000"/>
                </a:solidFill>
              </a:rPr>
              <a:t>Maternity services</a:t>
            </a:r>
          </a:p>
        </p:txBody>
      </p:sp>
      <p:sp>
        <p:nvSpPr>
          <p:cNvPr id="30785" name="Oval 67"/>
          <p:cNvSpPr>
            <a:spLocks noChangeArrowheads="1"/>
          </p:cNvSpPr>
          <p:nvPr/>
        </p:nvSpPr>
        <p:spPr bwMode="auto">
          <a:xfrm rot="918630">
            <a:off x="117475" y="2932113"/>
            <a:ext cx="6815138" cy="211613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86" name="TextBox 68"/>
          <p:cNvSpPr txBox="1">
            <a:spLocks noChangeArrowheads="1"/>
          </p:cNvSpPr>
          <p:nvPr/>
        </p:nvSpPr>
        <p:spPr bwMode="auto">
          <a:xfrm rot="891687">
            <a:off x="2363788" y="2930525"/>
            <a:ext cx="2543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>
                <a:solidFill>
                  <a:srgbClr val="FF0000"/>
                </a:solidFill>
              </a:rPr>
              <a:t>GP, primary care, IAPT</a:t>
            </a:r>
          </a:p>
        </p:txBody>
      </p:sp>
      <p:sp>
        <p:nvSpPr>
          <p:cNvPr id="30787" name="Oval 69"/>
          <p:cNvSpPr>
            <a:spLocks noChangeArrowheads="1"/>
          </p:cNvSpPr>
          <p:nvPr/>
        </p:nvSpPr>
        <p:spPr bwMode="auto">
          <a:xfrm>
            <a:off x="1709738" y="5229225"/>
            <a:ext cx="7110412" cy="9366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88" name="TextBox 70"/>
          <p:cNvSpPr txBox="1">
            <a:spLocks noChangeArrowheads="1"/>
          </p:cNvSpPr>
          <p:nvPr/>
        </p:nvSpPr>
        <p:spPr bwMode="auto">
          <a:xfrm>
            <a:off x="4164013" y="5867400"/>
            <a:ext cx="2903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>
                <a:solidFill>
                  <a:srgbClr val="FF0000"/>
                </a:solidFill>
              </a:rPr>
              <a:t>General adult MH services</a:t>
            </a:r>
          </a:p>
        </p:txBody>
      </p:sp>
      <p:sp>
        <p:nvSpPr>
          <p:cNvPr id="30789" name="Oval 71"/>
          <p:cNvSpPr>
            <a:spLocks noChangeArrowheads="1"/>
          </p:cNvSpPr>
          <p:nvPr/>
        </p:nvSpPr>
        <p:spPr bwMode="auto">
          <a:xfrm>
            <a:off x="6299200" y="909638"/>
            <a:ext cx="2952750" cy="53276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90" name="TextBox 72"/>
          <p:cNvSpPr txBox="1">
            <a:spLocks noChangeArrowheads="1"/>
          </p:cNvSpPr>
          <p:nvPr/>
        </p:nvSpPr>
        <p:spPr bwMode="auto">
          <a:xfrm>
            <a:off x="7021513" y="982663"/>
            <a:ext cx="1517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800">
                <a:solidFill>
                  <a:srgbClr val="FF0000"/>
                </a:solidFill>
              </a:rPr>
              <a:t>Perinatal MH</a:t>
            </a:r>
          </a:p>
          <a:p>
            <a:pPr algn="ctr"/>
            <a:r>
              <a:rPr lang="en-GB" sz="1800">
                <a:solidFill>
                  <a:srgbClr val="FF0000"/>
                </a:solidFill>
              </a:rPr>
              <a:t> services</a:t>
            </a:r>
          </a:p>
        </p:txBody>
      </p:sp>
      <p:sp>
        <p:nvSpPr>
          <p:cNvPr id="30791" name="Oval 73"/>
          <p:cNvSpPr>
            <a:spLocks noChangeArrowheads="1"/>
          </p:cNvSpPr>
          <p:nvPr/>
        </p:nvSpPr>
        <p:spPr bwMode="auto">
          <a:xfrm rot="-1199925">
            <a:off x="-31750" y="2673350"/>
            <a:ext cx="8963025" cy="13938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92" name="TextBox 75"/>
          <p:cNvSpPr txBox="1">
            <a:spLocks noChangeArrowheads="1"/>
          </p:cNvSpPr>
          <p:nvPr/>
        </p:nvSpPr>
        <p:spPr bwMode="auto">
          <a:xfrm rot="-1280495">
            <a:off x="3375025" y="3913188"/>
            <a:ext cx="1147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>
                <a:solidFill>
                  <a:srgbClr val="FF0000"/>
                </a:solidFill>
              </a:rPr>
              <a:t>3</a:t>
            </a:r>
            <a:r>
              <a:rPr lang="en-GB" sz="1800" baseline="30000">
                <a:solidFill>
                  <a:srgbClr val="FF0000"/>
                </a:solidFill>
              </a:rPr>
              <a:t>rd</a:t>
            </a:r>
            <a:r>
              <a:rPr lang="en-GB" sz="1800">
                <a:solidFill>
                  <a:srgbClr val="FF0000"/>
                </a:solidFill>
              </a:rPr>
              <a:t> sector</a:t>
            </a:r>
          </a:p>
        </p:txBody>
      </p:sp>
      <p:sp>
        <p:nvSpPr>
          <p:cNvPr id="77" name="AutoShape 48"/>
          <p:cNvSpPr>
            <a:spLocks noChangeArrowheads="1"/>
          </p:cNvSpPr>
          <p:nvPr/>
        </p:nvSpPr>
        <p:spPr bwMode="auto">
          <a:xfrm rot="16200000">
            <a:off x="538956" y="4941095"/>
            <a:ext cx="720725" cy="1439862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>
            <a:noFill/>
          </a:ln>
          <a:effectLst/>
        </p:spPr>
        <p:txBody>
          <a:bodyPr vert="eaVert" anchor="ctr"/>
          <a:lstStyle/>
          <a:p>
            <a:pPr algn="ctr">
              <a:defRPr/>
            </a:pPr>
            <a:r>
              <a:rPr lang="en-GB" sz="1200" dirty="0">
                <a:cs typeface="+mn-cs"/>
              </a:rPr>
              <a:t>NB! At every stage assess and enhance mother-infant relationship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rgbClr val="3366FF">
              <a:alpha val="14000"/>
            </a:srgbClr>
          </a:solidFill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47700" y="6427788"/>
            <a:ext cx="84963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 b="1">
                <a:solidFill>
                  <a:srgbClr val="0000FF"/>
                </a:solidFill>
              </a:rPr>
              <a:t>Society: nurture families, fight ignorance, build resilience</a:t>
            </a:r>
          </a:p>
        </p:txBody>
      </p:sp>
    </p:spTree>
    <p:extLst>
      <p:ext uri="{BB962C8B-B14F-4D97-AF65-F5344CB8AC3E}">
        <p14:creationId xmlns:p14="http://schemas.microsoft.com/office/powerpoint/2010/main" val="286536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3" grpId="0" animBg="1"/>
      <p:bldP spid="30784" grpId="0"/>
      <p:bldP spid="30785" grpId="0" animBg="1"/>
      <p:bldP spid="30786" grpId="0"/>
      <p:bldP spid="30787" grpId="0" animBg="1"/>
      <p:bldP spid="30788" grpId="0"/>
      <p:bldP spid="30789" grpId="0" animBg="1"/>
      <p:bldP spid="30790" grpId="0"/>
      <p:bldP spid="30791" grpId="0" animBg="1"/>
      <p:bldP spid="30792" grpId="0"/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039" y="476672"/>
            <a:ext cx="8206190" cy="815286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did we start with specialised perinatal MH care in the UK?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039" y="1700808"/>
            <a:ext cx="8122362" cy="4779821"/>
          </a:xfrm>
        </p:spPr>
        <p:txBody>
          <a:bodyPr>
            <a:normAutofit/>
          </a:bodyPr>
          <a:lstStyle/>
          <a:p>
            <a:pPr lvl="0"/>
            <a:r>
              <a:rPr lang="en-GB" sz="2800" dirty="0">
                <a:solidFill>
                  <a:srgbClr val="9542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STRATEGY:  This is the area that has the greatest influence on developments across the whole APMH pathway.</a:t>
            </a:r>
          </a:p>
          <a:p>
            <a:pPr lvl="0"/>
            <a:r>
              <a:rPr lang="en-GB" sz="2800" dirty="0">
                <a:solidFill>
                  <a:srgbClr val="9542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OPPORTUNITY:  High level of support in the NHS and in policy and guidance</a:t>
            </a:r>
          </a:p>
          <a:p>
            <a:pPr lvl="0"/>
            <a:r>
              <a:rPr lang="en-GB" sz="2800" dirty="0">
                <a:solidFill>
                  <a:srgbClr val="9542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URGENCY:  High level of both opportunity and risk </a:t>
            </a:r>
          </a:p>
          <a:p>
            <a:pPr lvl="0"/>
            <a:r>
              <a:rPr lang="en-GB" sz="2800" dirty="0">
                <a:solidFill>
                  <a:srgbClr val="9542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IMPACT:  Relatively small investment would lead to early visible gains</a:t>
            </a:r>
          </a:p>
          <a:p>
            <a:pPr lvl="0"/>
            <a:r>
              <a:rPr lang="en-GB" sz="2800" dirty="0">
                <a:solidFill>
                  <a:srgbClr val="9542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FEASABILITY:  Well tested models supported by evidence, guidance and policy</a:t>
            </a:r>
          </a:p>
          <a:p>
            <a:pPr lvl="2"/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sz="1662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7821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33E82-8171-104F-8FED-CBBFF597B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2. Build the foundations for successful influence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B796C-58E5-CF41-B371-490DA6E4F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11256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Members collective commitment to agreed and understood vision and objectives</a:t>
            </a:r>
          </a:p>
          <a:p>
            <a:r>
              <a:rPr lang="en-US" dirty="0"/>
              <a:t>Members commitments for actions to contribute to these, coordinated with other members</a:t>
            </a:r>
          </a:p>
          <a:p>
            <a:r>
              <a:rPr lang="en-US" dirty="0"/>
              <a:t>Collect and enhance evidence: </a:t>
            </a:r>
          </a:p>
          <a:p>
            <a:pPr lvl="1"/>
            <a:r>
              <a:rPr lang="en-US" dirty="0"/>
              <a:t>Challenges </a:t>
            </a:r>
            <a:r>
              <a:rPr lang="en-US" u="sng" dirty="0"/>
              <a:t>and</a:t>
            </a:r>
            <a:r>
              <a:rPr lang="en-US" dirty="0"/>
              <a:t> solutions</a:t>
            </a:r>
          </a:p>
          <a:p>
            <a:pPr lvl="1"/>
            <a:r>
              <a:rPr lang="en-US" dirty="0"/>
              <a:t>Science </a:t>
            </a:r>
            <a:r>
              <a:rPr lang="en-US" u="sng" dirty="0"/>
              <a:t>and</a:t>
            </a:r>
            <a:r>
              <a:rPr lang="en-US" dirty="0"/>
              <a:t> stories</a:t>
            </a:r>
          </a:p>
          <a:p>
            <a:pPr lvl="1"/>
            <a:r>
              <a:rPr lang="en-US" dirty="0"/>
              <a:t>Verbal </a:t>
            </a:r>
            <a:r>
              <a:rPr lang="en-US" u="sng" dirty="0"/>
              <a:t>and</a:t>
            </a:r>
            <a:r>
              <a:rPr lang="en-US" dirty="0"/>
              <a:t> visual</a:t>
            </a:r>
          </a:p>
          <a:p>
            <a:pPr lvl="1"/>
            <a:r>
              <a:rPr lang="en-US" dirty="0"/>
              <a:t>Collective ‘quick messages’/soundbites</a:t>
            </a:r>
          </a:p>
          <a:p>
            <a:pPr lvl="1"/>
            <a:r>
              <a:rPr lang="en-US" dirty="0"/>
              <a:t>Nurture great communicators and opinion leaders: professional and lived experience</a:t>
            </a:r>
          </a:p>
          <a:p>
            <a:pPr lvl="1"/>
            <a:r>
              <a:rPr lang="en-US" dirty="0"/>
              <a:t>Website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114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115888"/>
            <a:ext cx="7416800" cy="1089025"/>
          </a:xfrm>
        </p:spPr>
        <p:txBody>
          <a:bodyPr/>
          <a:lstStyle/>
          <a:p>
            <a:pPr eaLnBrk="1" hangingPunct="1"/>
            <a:r>
              <a:rPr lang="en-GB" dirty="0">
                <a:latin typeface="Arial" charset="0"/>
              </a:rPr>
              <a:t>Why perinatal MH?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268413"/>
            <a:ext cx="8640763" cy="53292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90"/>
              </a:buClr>
              <a:buFont typeface="Wingdings" charset="0"/>
              <a:buChar char=""/>
            </a:pPr>
            <a:r>
              <a:rPr lang="en-GB" dirty="0">
                <a:latin typeface="Arial" charset="0"/>
              </a:rPr>
              <a:t>Clear evidence of individual &amp; family needs</a:t>
            </a:r>
          </a:p>
          <a:p>
            <a:pPr eaLnBrk="1" hangingPunct="1">
              <a:lnSpc>
                <a:spcPct val="90000"/>
              </a:lnSpc>
              <a:buClr>
                <a:srgbClr val="000090"/>
              </a:buClr>
              <a:buFont typeface="Wingdings" charset="0"/>
              <a:buChar char=""/>
            </a:pPr>
            <a:r>
              <a:rPr lang="en-GB" dirty="0">
                <a:latin typeface="Arial" charset="0"/>
              </a:rPr>
              <a:t>Clear evidence of economic &amp; social impact</a:t>
            </a:r>
          </a:p>
          <a:p>
            <a:pPr eaLnBrk="1" hangingPunct="1">
              <a:lnSpc>
                <a:spcPct val="90000"/>
              </a:lnSpc>
              <a:buClr>
                <a:srgbClr val="000090"/>
              </a:buClr>
              <a:buFont typeface="Wingdings" charset="0"/>
              <a:buChar char=""/>
            </a:pPr>
            <a:r>
              <a:rPr lang="en-GB" dirty="0">
                <a:latin typeface="Arial" charset="0"/>
              </a:rPr>
              <a:t>Clear evidence of investment for health, public purse and society</a:t>
            </a:r>
          </a:p>
          <a:p>
            <a:pPr eaLnBrk="1" hangingPunct="1">
              <a:lnSpc>
                <a:spcPct val="90000"/>
              </a:lnSpc>
              <a:buClr>
                <a:srgbClr val="000090"/>
              </a:buClr>
              <a:buFont typeface="Wingdings" charset="0"/>
              <a:buChar char=""/>
            </a:pPr>
            <a:r>
              <a:rPr lang="en-GB" dirty="0">
                <a:latin typeface="Arial" charset="0"/>
              </a:rPr>
              <a:t>Clear and consistent and scientific evidence and guidelines</a:t>
            </a:r>
          </a:p>
          <a:p>
            <a:pPr eaLnBrk="1" hangingPunct="1">
              <a:lnSpc>
                <a:spcPct val="90000"/>
              </a:lnSpc>
              <a:buClr>
                <a:srgbClr val="000090"/>
              </a:buClr>
              <a:buFont typeface="Wingdings" charset="0"/>
              <a:buChar char=""/>
            </a:pPr>
            <a:r>
              <a:rPr lang="en-GB" dirty="0">
                <a:latin typeface="Arial" charset="0"/>
              </a:rPr>
              <a:t>Successful models for delivery of care</a:t>
            </a:r>
          </a:p>
          <a:p>
            <a:pPr eaLnBrk="1" hangingPunct="1">
              <a:lnSpc>
                <a:spcPct val="90000"/>
              </a:lnSpc>
              <a:buClr>
                <a:srgbClr val="000090"/>
              </a:buClr>
              <a:buFont typeface="Wingdings" charset="0"/>
              <a:buChar char=""/>
            </a:pPr>
            <a:r>
              <a:rPr lang="en-GB" dirty="0">
                <a:latin typeface="Arial" charset="0"/>
              </a:rPr>
              <a:t>Quality standards &amp; assurance</a:t>
            </a:r>
          </a:p>
          <a:p>
            <a:pPr eaLnBrk="1" hangingPunct="1">
              <a:lnSpc>
                <a:spcPct val="90000"/>
              </a:lnSpc>
              <a:buClr>
                <a:srgbClr val="000090"/>
              </a:buClr>
              <a:buFont typeface="Wingdings" charset="0"/>
              <a:buChar char=""/>
            </a:pPr>
            <a:r>
              <a:rPr lang="en-GB" dirty="0">
                <a:latin typeface="Arial" charset="0"/>
              </a:rPr>
              <a:t>Active and consistent support from all stakeholders</a:t>
            </a:r>
          </a:p>
        </p:txBody>
      </p:sp>
    </p:spTree>
    <p:extLst>
      <p:ext uri="{BB962C8B-B14F-4D97-AF65-F5344CB8AC3E}">
        <p14:creationId xmlns:p14="http://schemas.microsoft.com/office/powerpoint/2010/main" val="424929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33E82-8171-104F-8FED-CBBFF597B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15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TIPS: persuasive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B796C-58E5-CF41-B371-490DA6E4F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8507288" cy="5949280"/>
          </a:xfrm>
        </p:spPr>
        <p:txBody>
          <a:bodyPr>
            <a:normAutofit/>
          </a:bodyPr>
          <a:lstStyle/>
          <a:p>
            <a:r>
              <a:rPr lang="en-US" sz="3100" dirty="0"/>
              <a:t>Select geographically/economically relevant research/data</a:t>
            </a:r>
          </a:p>
          <a:p>
            <a:r>
              <a:rPr lang="en-US" sz="3100" dirty="0"/>
              <a:t>Select intellectually and emotionally persuasive material</a:t>
            </a:r>
          </a:p>
          <a:p>
            <a:r>
              <a:rPr lang="en-US" sz="3100" dirty="0"/>
              <a:t>Present in a clear visual format that emphasises the key points</a:t>
            </a:r>
          </a:p>
          <a:p>
            <a:r>
              <a:rPr lang="en-US" sz="3100" dirty="0"/>
              <a:t>Select a material relevant to a range of perspectives</a:t>
            </a:r>
          </a:p>
          <a:p>
            <a:r>
              <a:rPr lang="en-US" sz="3100" u="sng" dirty="0"/>
              <a:t>Always</a:t>
            </a:r>
            <a:r>
              <a:rPr lang="en-US" sz="3100" dirty="0"/>
              <a:t> combine with real life stories/human/emotive content</a:t>
            </a:r>
          </a:p>
          <a:p>
            <a:r>
              <a:rPr lang="en-US" sz="3100" dirty="0"/>
              <a:t>Always combine </a:t>
            </a:r>
            <a:r>
              <a:rPr lang="en-US" sz="3100" u="sng" dirty="0"/>
              <a:t>problems</a:t>
            </a:r>
            <a:r>
              <a:rPr lang="en-US" sz="3100" dirty="0"/>
              <a:t> with </a:t>
            </a:r>
            <a:r>
              <a:rPr lang="en-US" sz="3100" u="sng" dirty="0"/>
              <a:t>solutions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855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C3CD92FA-9D87-504D-BDB0-76BA90FED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410" name="Content Placeholder 5" descr="Screen Shot 2014-09-08 at 22.42.45.png">
            <a:extLst>
              <a:ext uri="{FF2B5EF4-FFF2-40B4-BE49-F238E27FC236}">
                <a16:creationId xmlns:a16="http://schemas.microsoft.com/office/drawing/2014/main" id="{18C17D8F-7331-E343-B452-4332E2AC0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0" t="566" r="12962" b="1401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Explosion 2 1">
            <a:extLst>
              <a:ext uri="{FF2B5EF4-FFF2-40B4-BE49-F238E27FC236}">
                <a16:creationId xmlns:a16="http://schemas.microsoft.com/office/drawing/2014/main" id="{534FF173-739A-B64C-9F7C-C62F23F8C812}"/>
              </a:ext>
            </a:extLst>
          </p:cNvPr>
          <p:cNvSpPr/>
          <p:nvPr/>
        </p:nvSpPr>
        <p:spPr>
          <a:xfrm>
            <a:off x="255448" y="92441"/>
            <a:ext cx="4524703" cy="2263610"/>
          </a:xfrm>
          <a:prstGeom prst="irregularSeal2">
            <a:avLst/>
          </a:prstGeom>
          <a:solidFill>
            <a:srgbClr val="FFFF00">
              <a:alpha val="69804"/>
            </a:srgbClr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60066"/>
                </a:solidFill>
                <a:latin typeface="Arial" charset="0"/>
              </a:rPr>
              <a:t>The highest risk of psychosis in the human lifespan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Explosion 2 4">
            <a:extLst>
              <a:ext uri="{FF2B5EF4-FFF2-40B4-BE49-F238E27FC236}">
                <a16:creationId xmlns:a16="http://schemas.microsoft.com/office/drawing/2014/main" id="{CD1A5F51-DE09-9E41-A69C-12B2023C518D}"/>
              </a:ext>
            </a:extLst>
          </p:cNvPr>
          <p:cNvSpPr/>
          <p:nvPr/>
        </p:nvSpPr>
        <p:spPr>
          <a:xfrm>
            <a:off x="-457199" y="2317832"/>
            <a:ext cx="3894082" cy="2616775"/>
          </a:xfrm>
          <a:prstGeom prst="irregularSeal2">
            <a:avLst/>
          </a:prstGeom>
          <a:solidFill>
            <a:srgbClr val="FFFF00">
              <a:alpha val="74510"/>
            </a:srgbClr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spcBef>
                <a:spcPct val="50000"/>
              </a:spcBef>
            </a:pPr>
            <a:r>
              <a:rPr lang="en-GB" altLang="en-US" sz="1600" dirty="0">
                <a:solidFill>
                  <a:srgbClr val="660066"/>
                </a:solidFill>
              </a:rPr>
              <a:t>Depression: the most common major health complication of maternity</a:t>
            </a:r>
          </a:p>
        </p:txBody>
      </p:sp>
      <p:sp>
        <p:nvSpPr>
          <p:cNvPr id="6" name="Explosion 2 5">
            <a:extLst>
              <a:ext uri="{FF2B5EF4-FFF2-40B4-BE49-F238E27FC236}">
                <a16:creationId xmlns:a16="http://schemas.microsoft.com/office/drawing/2014/main" id="{788E814C-995A-F547-B5D8-EE7D9A9D962C}"/>
              </a:ext>
            </a:extLst>
          </p:cNvPr>
          <p:cNvSpPr/>
          <p:nvPr/>
        </p:nvSpPr>
        <p:spPr>
          <a:xfrm>
            <a:off x="5423338" y="285833"/>
            <a:ext cx="4177861" cy="2005039"/>
          </a:xfrm>
          <a:prstGeom prst="irregularSeal2">
            <a:avLst/>
          </a:prstGeom>
          <a:solidFill>
            <a:srgbClr val="FFFF00">
              <a:alpha val="70196"/>
            </a:srgbClr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7030A0"/>
                </a:solidFill>
              </a:rPr>
              <a:t>Unnacceptable</a:t>
            </a:r>
            <a:r>
              <a:rPr lang="en-US" dirty="0">
                <a:solidFill>
                  <a:srgbClr val="7030A0"/>
                </a:solidFill>
              </a:rPr>
              <a:t> quality of care</a:t>
            </a:r>
          </a:p>
        </p:txBody>
      </p:sp>
      <p:sp>
        <p:nvSpPr>
          <p:cNvPr id="7" name="Explosion 2 6">
            <a:extLst>
              <a:ext uri="{FF2B5EF4-FFF2-40B4-BE49-F238E27FC236}">
                <a16:creationId xmlns:a16="http://schemas.microsoft.com/office/drawing/2014/main" id="{7D075E45-4E1F-2744-BC94-9A3570805D01}"/>
              </a:ext>
            </a:extLst>
          </p:cNvPr>
          <p:cNvSpPr/>
          <p:nvPr/>
        </p:nvSpPr>
        <p:spPr>
          <a:xfrm>
            <a:off x="5914661" y="2922765"/>
            <a:ext cx="3657600" cy="1860331"/>
          </a:xfrm>
          <a:prstGeom prst="irregularSeal2">
            <a:avLst/>
          </a:prstGeom>
          <a:solidFill>
            <a:srgbClr val="FFFF00">
              <a:alpha val="74902"/>
            </a:srgbClr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The highest risk time for depression in mothers</a:t>
            </a:r>
          </a:p>
        </p:txBody>
      </p:sp>
      <p:sp>
        <p:nvSpPr>
          <p:cNvPr id="8" name="Explosion 2 7">
            <a:extLst>
              <a:ext uri="{FF2B5EF4-FFF2-40B4-BE49-F238E27FC236}">
                <a16:creationId xmlns:a16="http://schemas.microsoft.com/office/drawing/2014/main" id="{E1AE74C0-DDAB-BD4D-97CE-E190083A1F9F}"/>
              </a:ext>
            </a:extLst>
          </p:cNvPr>
          <p:cNvSpPr/>
          <p:nvPr/>
        </p:nvSpPr>
        <p:spPr>
          <a:xfrm>
            <a:off x="4154298" y="4769892"/>
            <a:ext cx="4808314" cy="2066309"/>
          </a:xfrm>
          <a:prstGeom prst="irregularSeal2">
            <a:avLst/>
          </a:prstGeom>
          <a:solidFill>
            <a:srgbClr val="FFFF00">
              <a:alpha val="74902"/>
            </a:srgbClr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dirty="0">
                <a:solidFill>
                  <a:srgbClr val="66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 principal cause of maternal mortality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9" name="Explosion 2 8">
            <a:extLst>
              <a:ext uri="{FF2B5EF4-FFF2-40B4-BE49-F238E27FC236}">
                <a16:creationId xmlns:a16="http://schemas.microsoft.com/office/drawing/2014/main" id="{1D0584F3-4BE0-5B4E-8D1D-AFB51669CADA}"/>
              </a:ext>
            </a:extLst>
          </p:cNvPr>
          <p:cNvSpPr/>
          <p:nvPr/>
        </p:nvSpPr>
        <p:spPr>
          <a:xfrm>
            <a:off x="-197068" y="4608704"/>
            <a:ext cx="4721771" cy="2276256"/>
          </a:xfrm>
          <a:prstGeom prst="irregularSeal2">
            <a:avLst/>
          </a:prstGeom>
          <a:solidFill>
            <a:srgbClr val="FFFF00">
              <a:alpha val="75294"/>
            </a:srgbClr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Double the risk of child emotional and </a:t>
            </a:r>
            <a:r>
              <a:rPr lang="en-US" dirty="0" err="1">
                <a:solidFill>
                  <a:srgbClr val="7030A0"/>
                </a:solidFill>
              </a:rPr>
              <a:t>behavioural</a:t>
            </a:r>
            <a:r>
              <a:rPr lang="en-US" dirty="0">
                <a:solidFill>
                  <a:srgbClr val="7030A0"/>
                </a:solidFill>
              </a:rPr>
              <a:t> problems</a:t>
            </a:r>
          </a:p>
        </p:txBody>
      </p:sp>
      <p:sp>
        <p:nvSpPr>
          <p:cNvPr id="10" name="Explosion 2 9">
            <a:extLst>
              <a:ext uri="{FF2B5EF4-FFF2-40B4-BE49-F238E27FC236}">
                <a16:creationId xmlns:a16="http://schemas.microsoft.com/office/drawing/2014/main" id="{C8E025EA-55F9-5D4D-A12A-A4D903F25125}"/>
              </a:ext>
            </a:extLst>
          </p:cNvPr>
          <p:cNvSpPr/>
          <p:nvPr/>
        </p:nvSpPr>
        <p:spPr>
          <a:xfrm>
            <a:off x="2680138" y="1665013"/>
            <a:ext cx="3878317" cy="2638973"/>
          </a:xfrm>
          <a:prstGeom prst="irregularSeal2">
            <a:avLst/>
          </a:prstGeom>
          <a:solidFill>
            <a:srgbClr val="FFFF00">
              <a:alpha val="74902"/>
            </a:srgbClr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The strongest predictor of depression in adolescents</a:t>
            </a:r>
          </a:p>
        </p:txBody>
      </p:sp>
    </p:spTree>
    <p:extLst>
      <p:ext uri="{BB962C8B-B14F-4D97-AF65-F5344CB8AC3E}">
        <p14:creationId xmlns:p14="http://schemas.microsoft.com/office/powerpoint/2010/main" val="416659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7944" y="0"/>
            <a:ext cx="9144000" cy="68580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9698" name="Picture 2" descr="More than &lt;strong&gt;1 in 10 women develop a mental illness during pregnancy&lt;/strong&gt; or within the first year after having a baby.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21230"/>
          <a:stretch>
            <a:fillRect/>
          </a:stretch>
        </p:blipFill>
        <p:spPr>
          <a:xfrm>
            <a:off x="-7944" y="1262616"/>
            <a:ext cx="6077148" cy="3343160"/>
          </a:xfrm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3093813" y="1358299"/>
            <a:ext cx="3096344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dirty="0">
                <a:solidFill>
                  <a:srgbClr val="FFFFFF"/>
                </a:solidFill>
                <a:latin typeface="+mn-lt"/>
                <a:cs typeface="Arial" charset="0"/>
              </a:rPr>
              <a:t>More than 1 in 10 women develop a mental illness during pregnancy or the first year after having a baby</a:t>
            </a:r>
            <a:br>
              <a:rPr lang="en-GB" sz="3200" dirty="0">
                <a:solidFill>
                  <a:srgbClr val="FFFFFF"/>
                </a:solidFill>
                <a:latin typeface="+mn-lt"/>
                <a:cs typeface="Arial" charset="0"/>
              </a:rPr>
            </a:br>
            <a:endParaRPr lang="en-US" sz="3200" dirty="0">
              <a:solidFill>
                <a:srgbClr val="FFFFFF"/>
              </a:solidFill>
              <a:latin typeface="+mn-lt"/>
              <a:cs typeface="Arial" charset="0"/>
            </a:endParaRPr>
          </a:p>
        </p:txBody>
      </p:sp>
      <p:pic>
        <p:nvPicPr>
          <p:cNvPr id="2970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" t="1430"/>
          <a:stretch>
            <a:fillRect/>
          </a:stretch>
        </p:blipFill>
        <p:spPr bwMode="auto">
          <a:xfrm>
            <a:off x="4254514" y="3236170"/>
            <a:ext cx="61976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3"/>
          <p:cNvSpPr>
            <a:spLocks noChangeArrowheads="1"/>
          </p:cNvSpPr>
          <p:nvPr/>
        </p:nvSpPr>
        <p:spPr bwMode="auto">
          <a:xfrm>
            <a:off x="4568233" y="3231482"/>
            <a:ext cx="2159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2400" dirty="0">
                <a:solidFill>
                  <a:srgbClr val="660066"/>
                </a:solidFill>
                <a:cs typeface="Arial" charset="0"/>
              </a:rPr>
              <a:t>7 in 10 women hide or underplay the severity of their illness</a:t>
            </a:r>
            <a:endParaRPr lang="en-US" sz="2400" dirty="0">
              <a:solidFill>
                <a:srgbClr val="660066"/>
              </a:solidFill>
              <a:cs typeface="Arial" charset="0"/>
            </a:endParaRPr>
          </a:p>
        </p:txBody>
      </p:sp>
      <p:pic>
        <p:nvPicPr>
          <p:cNvPr id="3" name="Picture 2" descr="Screen Shot 2017-12-12 at 23.46.2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21710" r="12063" b="29402"/>
          <a:stretch/>
        </p:blipFill>
        <p:spPr>
          <a:xfrm>
            <a:off x="3347864" y="5416822"/>
            <a:ext cx="3914570" cy="149236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54F0778-1099-AA43-B84C-35F163FA5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1" t="5147" r="23524" b="57589"/>
          <a:stretch/>
        </p:blipFill>
        <p:spPr bwMode="auto">
          <a:xfrm>
            <a:off x="-27067" y="3789041"/>
            <a:ext cx="3607303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343DA6-F7E9-B746-A95F-8F199181B749}"/>
              </a:ext>
            </a:extLst>
          </p:cNvPr>
          <p:cNvSpPr txBox="1"/>
          <p:nvPr/>
        </p:nvSpPr>
        <p:spPr>
          <a:xfrm>
            <a:off x="6381801" y="415109"/>
            <a:ext cx="227485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900" b="1" dirty="0">
                <a:solidFill>
                  <a:srgbClr val="FF9300"/>
                </a:solidFill>
              </a:rPr>
              <a:t>Lived experience and real life stories</a:t>
            </a:r>
          </a:p>
        </p:txBody>
      </p:sp>
      <p:pic>
        <p:nvPicPr>
          <p:cNvPr id="11" name="Picture 3" descr="EB campaign logo v 1.jpg">
            <a:extLst>
              <a:ext uri="{FF2B5EF4-FFF2-40B4-BE49-F238E27FC236}">
                <a16:creationId xmlns:a16="http://schemas.microsoft.com/office/drawing/2014/main" id="{E7ACCE4A-AD5D-7F48-A0BF-C25284159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t="20976" r="9070" b="18269"/>
          <a:stretch>
            <a:fillRect/>
          </a:stretch>
        </p:blipFill>
        <p:spPr bwMode="auto">
          <a:xfrm>
            <a:off x="0" y="22508"/>
            <a:ext cx="4480791" cy="124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661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467544" y="137796"/>
            <a:ext cx="8229600" cy="1265238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GB" sz="5400" dirty="0">
                <a:solidFill>
                  <a:srgbClr val="660066"/>
                </a:solidFill>
                <a:latin typeface="Arial" charset="0"/>
                <a:cs typeface="Arial" charset="0"/>
              </a:rPr>
              <a:t>Economic costs </a:t>
            </a:r>
            <a:r>
              <a:rPr lang="en-GB" sz="4000" dirty="0">
                <a:solidFill>
                  <a:srgbClr val="660066"/>
                </a:solidFill>
                <a:latin typeface="Arial" charset="0"/>
                <a:cs typeface="Arial" charset="0"/>
              </a:rPr>
              <a:t>(UK) </a:t>
            </a:r>
            <a:r>
              <a:rPr lang="en-GB" sz="2000" b="1" i="1" dirty="0">
                <a:solidFill>
                  <a:srgbClr val="660066"/>
                </a:solidFill>
                <a:latin typeface="Arial" charset="0"/>
                <a:cs typeface="Arial" charset="0"/>
              </a:rPr>
              <a:t>(LSE, 2014)</a:t>
            </a:r>
          </a:p>
        </p:txBody>
      </p:sp>
      <p:sp>
        <p:nvSpPr>
          <p:cNvPr id="51202" name="Content Placeholder 1"/>
          <p:cNvSpPr>
            <a:spLocks noGrp="1"/>
          </p:cNvSpPr>
          <p:nvPr>
            <p:ph idx="1"/>
          </p:nvPr>
        </p:nvSpPr>
        <p:spPr>
          <a:xfrm>
            <a:off x="179513" y="1316770"/>
            <a:ext cx="7200776" cy="5352318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en-GB" sz="5000" dirty="0">
                <a:solidFill>
                  <a:srgbClr val="FF0000"/>
                </a:solidFill>
                <a:latin typeface="Arial" charset="0"/>
                <a:cs typeface="Arial" charset="0"/>
              </a:rPr>
              <a:t>Cost if we don’t act </a:t>
            </a:r>
            <a:r>
              <a:rPr lang="en-GB" sz="16200" b="1" dirty="0">
                <a:solidFill>
                  <a:srgbClr val="FF0000"/>
                </a:solidFill>
                <a:latin typeface="Arial" charset="0"/>
                <a:cs typeface="Arial" charset="0"/>
              </a:rPr>
              <a:t>£8.1bn</a:t>
            </a:r>
            <a:r>
              <a:rPr lang="en-GB" sz="700" b="1" dirty="0">
                <a:solidFill>
                  <a:srgbClr val="008000"/>
                </a:solidFill>
                <a:latin typeface="Arial" charset="0"/>
                <a:cs typeface="Arial" charset="0"/>
              </a:rPr>
              <a:t>£337m</a:t>
            </a:r>
            <a:endParaRPr lang="en-GB" sz="7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r>
              <a:rPr lang="en-GB" sz="5000" dirty="0">
                <a:solidFill>
                  <a:srgbClr val="008000"/>
                </a:solidFill>
                <a:latin typeface="Arial" charset="0"/>
                <a:cs typeface="Arial" charset="0"/>
              </a:rPr>
              <a:t>Cost of taking action</a:t>
            </a:r>
            <a:endParaRPr lang="en-GB" sz="4000" dirty="0">
              <a:solidFill>
                <a:srgbClr val="660066"/>
              </a:solidFill>
              <a:latin typeface="Arial" charset="0"/>
              <a:cs typeface="Arial" charset="0"/>
            </a:endParaRPr>
          </a:p>
        </p:txBody>
      </p:sp>
      <p:cxnSp>
        <p:nvCxnSpPr>
          <p:cNvPr id="50197" name="Straight Arrow Connector 50196"/>
          <p:cNvCxnSpPr>
            <a:cxnSpLocks/>
          </p:cNvCxnSpPr>
          <p:nvPr/>
        </p:nvCxnSpPr>
        <p:spPr>
          <a:xfrm flipV="1">
            <a:off x="6084168" y="4221089"/>
            <a:ext cx="720080" cy="72007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Users\Alison\Pictures\Capture.PNG">
            <a:extLst>
              <a:ext uri="{FF2B5EF4-FFF2-40B4-BE49-F238E27FC236}">
                <a16:creationId xmlns:a16="http://schemas.microsoft.com/office/drawing/2014/main" id="{D54876A1-088B-FB45-9BF3-3BC5C9569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520" y="4786644"/>
            <a:ext cx="2553779" cy="2072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337296792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>
          <a:xfrm>
            <a:off x="467544" y="432296"/>
            <a:ext cx="8352606" cy="940296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Calibri" charset="0"/>
              </a:rPr>
              <a:t>Parity</a:t>
            </a:r>
            <a:r>
              <a:rPr lang="en-US" dirty="0">
                <a:solidFill>
                  <a:srgbClr val="660066"/>
                </a:solidFill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is</a:t>
            </a:r>
            <a:r>
              <a:rPr lang="en-US" dirty="0">
                <a:solidFill>
                  <a:srgbClr val="660066"/>
                </a:solidFill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cheap!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254000" y="1628800"/>
            <a:ext cx="8890000" cy="511331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  <a:defRPr/>
            </a:pPr>
            <a:r>
              <a:rPr lang="en-US" sz="2800" dirty="0" err="1">
                <a:solidFill>
                  <a:srgbClr val="8A4396"/>
                </a:solidFill>
                <a:latin typeface="Arial"/>
                <a:cs typeface="Arial"/>
              </a:rPr>
              <a:t>Eg.</a:t>
            </a:r>
            <a:r>
              <a:rPr lang="en-US" sz="2800" dirty="0">
                <a:solidFill>
                  <a:srgbClr val="8A4396"/>
                </a:solidFill>
                <a:latin typeface="Arial"/>
                <a:cs typeface="Arial"/>
              </a:rPr>
              <a:t> UK costs</a:t>
            </a:r>
          </a:p>
          <a:p>
            <a:pPr>
              <a:lnSpc>
                <a:spcPct val="150000"/>
              </a:lnSpc>
              <a:defRPr/>
            </a:pPr>
            <a:r>
              <a:rPr lang="en-US" sz="2800" dirty="0">
                <a:solidFill>
                  <a:srgbClr val="8A4396"/>
                </a:solidFill>
                <a:latin typeface="Arial"/>
                <a:cs typeface="Arial"/>
              </a:rPr>
              <a:t>Specialist maternity (physical) care = £2800/birth</a:t>
            </a:r>
          </a:p>
          <a:p>
            <a:pPr>
              <a:lnSpc>
                <a:spcPct val="150000"/>
              </a:lnSpc>
              <a:defRPr/>
            </a:pPr>
            <a:r>
              <a:rPr lang="en-US" sz="2800" dirty="0">
                <a:solidFill>
                  <a:srgbClr val="8A4396"/>
                </a:solidFill>
                <a:latin typeface="Arial"/>
                <a:cs typeface="Arial"/>
              </a:rPr>
              <a:t>Specialist maternity negligence costs £690/birth</a:t>
            </a:r>
          </a:p>
          <a:p>
            <a:pPr>
              <a:lnSpc>
                <a:spcPct val="150000"/>
              </a:lnSpc>
              <a:defRPr/>
            </a:pPr>
            <a:r>
              <a:rPr lang="en-US" sz="2800" dirty="0">
                <a:solidFill>
                  <a:srgbClr val="8A4396"/>
                </a:solidFill>
                <a:latin typeface="Arial"/>
                <a:cs typeface="Arial"/>
              </a:rPr>
              <a:t>Specialist perinatal mental health care = £160/birth</a:t>
            </a:r>
          </a:p>
          <a:p>
            <a:pPr>
              <a:lnSpc>
                <a:spcPct val="150000"/>
              </a:lnSpc>
              <a:defRPr/>
            </a:pPr>
            <a:r>
              <a:rPr lang="en-US" sz="2800" b="1" u="sng" dirty="0">
                <a:solidFill>
                  <a:srgbClr val="009900"/>
                </a:solidFill>
                <a:latin typeface="Arial"/>
                <a:cs typeface="Arial"/>
              </a:rPr>
              <a:t>Whole</a:t>
            </a:r>
            <a:r>
              <a:rPr lang="en-US" sz="2800" dirty="0">
                <a:solidFill>
                  <a:srgbClr val="009900"/>
                </a:solidFill>
                <a:latin typeface="Arial"/>
                <a:cs typeface="Arial"/>
              </a:rPr>
              <a:t> Perinatal MH pathway £407/birth</a:t>
            </a:r>
          </a:p>
          <a:p>
            <a:pPr marL="0" indent="0" algn="ctr">
              <a:lnSpc>
                <a:spcPct val="150000"/>
              </a:lnSpc>
              <a:buFont typeface="Arial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Costs if we stay as we are = £8.1bn</a:t>
            </a:r>
          </a:p>
        </p:txBody>
      </p:sp>
    </p:spTree>
    <p:extLst>
      <p:ext uri="{BB962C8B-B14F-4D97-AF65-F5344CB8AC3E}">
        <p14:creationId xmlns:p14="http://schemas.microsoft.com/office/powerpoint/2010/main" val="4053806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POEM Win 20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1751">
            <a:off x="4356100" y="692150"/>
            <a:ext cx="5299075" cy="6858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6" name="Picture 3" descr="Screen Shot 2015-03-25 at 22.42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2" t="-82" r="30484" b="658"/>
          <a:stretch>
            <a:fillRect/>
          </a:stretch>
        </p:blipFill>
        <p:spPr bwMode="auto">
          <a:xfrm rot="803813">
            <a:off x="-25111" y="218242"/>
            <a:ext cx="4792662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892480" cy="679450"/>
          </a:xfrm>
        </p:spPr>
        <p:txBody>
          <a:bodyPr>
            <a:normAutofit/>
          </a:bodyPr>
          <a:lstStyle/>
          <a:p>
            <a:pPr algn="l"/>
            <a:r>
              <a:rPr lang="en-GB" sz="3200" dirty="0">
                <a:solidFill>
                  <a:srgbClr val="5E2E53"/>
                </a:solidFill>
                <a:latin typeface="Arial"/>
                <a:cs typeface="Arial"/>
              </a:rPr>
              <a:t>National quality standards and patient feedback</a:t>
            </a:r>
            <a:endParaRPr lang="en-US" sz="3200" dirty="0">
              <a:solidFill>
                <a:srgbClr val="66006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8044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2180E6AD-6E08-4747-A316-641D88C75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5691188"/>
          </a:xfrm>
        </p:spPr>
        <p:txBody>
          <a:bodyPr/>
          <a:lstStyle/>
          <a:p>
            <a:r>
              <a:rPr lang="en-US" altLang="en-US" b="1" dirty="0">
                <a:solidFill>
                  <a:srgbClr val="0000CA"/>
                </a:solidFill>
                <a:ea typeface="ＭＳ Ｐゴシック" panose="020B0600070205080204" pitchFamily="34" charset="-128"/>
              </a:rPr>
              <a:t>Unite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: professionals, women with lived experience/parents, and organisations from every sector: in public health, maternity, primary care, mental health,…</a:t>
            </a:r>
          </a:p>
          <a:p>
            <a:r>
              <a:rPr lang="en-US" altLang="en-US" b="1" dirty="0">
                <a:solidFill>
                  <a:srgbClr val="0000CA"/>
                </a:solidFill>
                <a:ea typeface="ＭＳ Ｐゴシック" panose="020B0600070205080204" pitchFamily="34" charset="-128"/>
              </a:rPr>
              <a:t>Agree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 objectives for mothers, babies and families; produce reports and guidance</a:t>
            </a:r>
          </a:p>
          <a:p>
            <a:r>
              <a:rPr lang="en-US" altLang="en-US" b="1" dirty="0">
                <a:solidFill>
                  <a:srgbClr val="0000CA"/>
                </a:solidFill>
                <a:ea typeface="ＭＳ Ｐゴシック" panose="020B0600070205080204" pitchFamily="34" charset="-128"/>
              </a:rPr>
              <a:t>Develop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expertise and good models of care; 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raise knowledge and awareness</a:t>
            </a:r>
          </a:p>
          <a:p>
            <a:r>
              <a:rPr lang="en-US" altLang="en-US" b="1" dirty="0">
                <a:solidFill>
                  <a:srgbClr val="0000CA"/>
                </a:solidFill>
                <a:ea typeface="ＭＳ Ｐゴシック" panose="020B0600070205080204" pitchFamily="34" charset="-128"/>
              </a:rPr>
              <a:t>Demand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 change: be consistent, ambitious and helpful: policy, investment, delivery</a:t>
            </a:r>
          </a:p>
          <a:p>
            <a:endParaRPr lang="en-US" altLang="en-US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  <a:p>
            <a:endParaRPr lang="en-US" altLang="en-US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  <a:p>
            <a:endParaRPr lang="en-US" altLang="en-US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6561" name="Title 1">
            <a:extLst>
              <a:ext uri="{FF2B5EF4-FFF2-40B4-BE49-F238E27FC236}">
                <a16:creationId xmlns:a16="http://schemas.microsoft.com/office/drawing/2014/main" id="{63901BEB-ECBA-8B47-9848-E016518565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3528" y="63569"/>
            <a:ext cx="8229600" cy="1143000"/>
          </a:xfrm>
        </p:spPr>
        <p:txBody>
          <a:bodyPr/>
          <a:lstStyle/>
          <a:p>
            <a:pPr algn="l"/>
            <a:r>
              <a:rPr lang="en-US" altLang="en-US" dirty="0">
                <a:solidFill>
                  <a:srgbClr val="0000CA"/>
                </a:solidFill>
                <a:ea typeface="ＭＳ Ｐゴシック" panose="020B0600070205080204" pitchFamily="34" charset="-128"/>
              </a:rPr>
              <a:t>Steps to success</a:t>
            </a:r>
          </a:p>
        </p:txBody>
      </p:sp>
    </p:spTree>
    <p:extLst>
      <p:ext uri="{BB962C8B-B14F-4D97-AF65-F5344CB8AC3E}">
        <p14:creationId xmlns:p14="http://schemas.microsoft.com/office/powerpoint/2010/main" val="31009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A3E2C-B1DF-E94D-987D-17CC0FD31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03049"/>
            <a:ext cx="9472028" cy="1417638"/>
          </a:xfrm>
        </p:spPr>
        <p:txBody>
          <a:bodyPr>
            <a:noAutofit/>
          </a:bodyPr>
          <a:lstStyle/>
          <a:p>
            <a:pPr algn="l"/>
            <a:r>
              <a:rPr lang="en-US" altLang="en-US" sz="4000" dirty="0">
                <a:solidFill>
                  <a:srgbClr val="660066"/>
                </a:solidFill>
              </a:rPr>
              <a:t>UK: Tons of guidelines and policies</a:t>
            </a:r>
            <a:br>
              <a:rPr lang="en-US" altLang="en-US" sz="4000" dirty="0">
                <a:solidFill>
                  <a:srgbClr val="660066"/>
                </a:solidFill>
              </a:rPr>
            </a:br>
            <a:r>
              <a:rPr lang="en-US" altLang="en-US" sz="4000" dirty="0">
                <a:solidFill>
                  <a:srgbClr val="660066"/>
                </a:solidFill>
              </a:rPr>
              <a:t> and all in agreement!</a:t>
            </a:r>
            <a:endParaRPr lang="en-US" sz="4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111003-3AC0-7F49-8247-23786A5BC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46957" y="1600200"/>
            <a:ext cx="8050085" cy="4525963"/>
          </a:xfrm>
        </p:spPr>
      </p:pic>
    </p:spTree>
    <p:extLst>
      <p:ext uri="{BB962C8B-B14F-4D97-AF65-F5344CB8AC3E}">
        <p14:creationId xmlns:p14="http://schemas.microsoft.com/office/powerpoint/2010/main" val="2622586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Content Placeholder 4">
            <a:extLst>
              <a:ext uri="{FF2B5EF4-FFF2-40B4-BE49-F238E27FC236}">
                <a16:creationId xmlns:a16="http://schemas.microsoft.com/office/drawing/2014/main" id="{8CA116B2-24C2-BC41-A71F-22D0718499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6" t="2225" r="30321" b="-867"/>
          <a:stretch>
            <a:fillRect/>
          </a:stretch>
        </p:blipFill>
        <p:spPr>
          <a:xfrm rot="693581">
            <a:off x="2609850" y="2136775"/>
            <a:ext cx="2838450" cy="4090988"/>
          </a:xfrm>
        </p:spPr>
      </p:pic>
      <p:sp>
        <p:nvSpPr>
          <p:cNvPr id="64513" name="Title 1">
            <a:extLst>
              <a:ext uri="{FF2B5EF4-FFF2-40B4-BE49-F238E27FC236}">
                <a16:creationId xmlns:a16="http://schemas.microsoft.com/office/drawing/2014/main" id="{92DBD0FD-B2E1-C043-BC8D-E0F7F5F116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67362" y="-145514"/>
            <a:ext cx="5100637" cy="1825626"/>
          </a:xfrm>
        </p:spPr>
        <p:txBody>
          <a:bodyPr/>
          <a:lstStyle/>
          <a:p>
            <a:pPr algn="l"/>
            <a:r>
              <a:rPr lang="en-US" altLang="en-US" dirty="0">
                <a:solidFill>
                  <a:srgbClr val="0000CA"/>
                </a:solidFill>
                <a:ea typeface="ＭＳ Ｐゴシック" panose="020B0600070205080204" pitchFamily="34" charset="-128"/>
              </a:rPr>
              <a:t>Global policy and guidance</a:t>
            </a:r>
          </a:p>
        </p:txBody>
      </p:sp>
      <p:pic>
        <p:nvPicPr>
          <p:cNvPr id="64514" name="Picture 6">
            <a:extLst>
              <a:ext uri="{FF2B5EF4-FFF2-40B4-BE49-F238E27FC236}">
                <a16:creationId xmlns:a16="http://schemas.microsoft.com/office/drawing/2014/main" id="{72D7A778-B90A-DB4F-BE84-9A7423004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8" t="3778" r="31100" b="2100"/>
          <a:stretch>
            <a:fillRect/>
          </a:stretch>
        </p:blipFill>
        <p:spPr bwMode="auto">
          <a:xfrm rot="-794469">
            <a:off x="4232275" y="1203325"/>
            <a:ext cx="2833688" cy="40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8">
            <a:extLst>
              <a:ext uri="{FF2B5EF4-FFF2-40B4-BE49-F238E27FC236}">
                <a16:creationId xmlns:a16="http://schemas.microsoft.com/office/drawing/2014/main" id="{996D00D0-C24F-AA4B-B654-8A6099899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7980" r="33463"/>
          <a:stretch>
            <a:fillRect/>
          </a:stretch>
        </p:blipFill>
        <p:spPr bwMode="auto">
          <a:xfrm rot="957012">
            <a:off x="4708525" y="3476625"/>
            <a:ext cx="25939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10">
            <a:extLst>
              <a:ext uri="{FF2B5EF4-FFF2-40B4-BE49-F238E27FC236}">
                <a16:creationId xmlns:a16="http://schemas.microsoft.com/office/drawing/2014/main" id="{5C81C31C-4D1F-D04B-8050-E39EA9BB9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3778" r="29526" b="2100"/>
          <a:stretch>
            <a:fillRect/>
          </a:stretch>
        </p:blipFill>
        <p:spPr bwMode="auto">
          <a:xfrm rot="910437">
            <a:off x="6430963" y="-161925"/>
            <a:ext cx="2759075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12">
            <a:extLst>
              <a:ext uri="{FF2B5EF4-FFF2-40B4-BE49-F238E27FC236}">
                <a16:creationId xmlns:a16="http://schemas.microsoft.com/office/drawing/2014/main" id="{3C8A99CB-0B23-1446-B0D7-D49F5FE14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8" t="6580" r="31100" b="2100"/>
          <a:stretch>
            <a:fillRect/>
          </a:stretch>
        </p:blipFill>
        <p:spPr bwMode="auto">
          <a:xfrm rot="-1172865">
            <a:off x="341313" y="3635375"/>
            <a:ext cx="2697162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14">
            <a:extLst>
              <a:ext uri="{FF2B5EF4-FFF2-40B4-BE49-F238E27FC236}">
                <a16:creationId xmlns:a16="http://schemas.microsoft.com/office/drawing/2014/main" id="{1852DD15-EF31-6E4B-BCD1-F1A243A0D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2377" r="31888" b="1952"/>
          <a:stretch>
            <a:fillRect/>
          </a:stretch>
        </p:blipFill>
        <p:spPr bwMode="auto">
          <a:xfrm rot="-599857">
            <a:off x="6757988" y="3082925"/>
            <a:ext cx="2713037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16">
            <a:extLst>
              <a:ext uri="{FF2B5EF4-FFF2-40B4-BE49-F238E27FC236}">
                <a16:creationId xmlns:a16="http://schemas.microsoft.com/office/drawing/2014/main" id="{78E89F8A-A90E-1143-B726-D193971FB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8" t="3778" r="31100" b="5179"/>
          <a:stretch>
            <a:fillRect/>
          </a:stretch>
        </p:blipFill>
        <p:spPr bwMode="auto">
          <a:xfrm rot="-764673">
            <a:off x="49213" y="14288"/>
            <a:ext cx="2760662" cy="381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282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33E82-8171-104F-8FED-CBBFF597B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3. Make change happen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B796C-58E5-CF41-B371-490DA6E4F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/>
          </a:bodyPr>
          <a:lstStyle/>
          <a:p>
            <a:r>
              <a:rPr lang="en-US" dirty="0"/>
              <a:t>The most effective agent of change is the action of Members (=organisations)</a:t>
            </a:r>
          </a:p>
          <a:p>
            <a:r>
              <a:rPr lang="en-US" dirty="0"/>
              <a:t>Unleash their creativity and impact through encouragement, big requests, recognition</a:t>
            </a:r>
          </a:p>
          <a:p>
            <a:r>
              <a:rPr lang="en-US" dirty="0"/>
              <a:t>Encourage coordination and collaboration between members through regular sharing and connection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167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33E82-8171-104F-8FED-CBBFF597B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0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TIPS: engaging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B796C-58E5-CF41-B371-490DA6E4F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79104"/>
            <a:ext cx="8458200" cy="5481128"/>
          </a:xfrm>
        </p:spPr>
        <p:txBody>
          <a:bodyPr>
            <a:normAutofit/>
          </a:bodyPr>
          <a:lstStyle/>
          <a:p>
            <a:r>
              <a:rPr lang="en-US" dirty="0"/>
              <a:t>Avoid charging a membership fee: joining and contributing to collective activity much more important than money; also easier to say:</a:t>
            </a:r>
          </a:p>
          <a:p>
            <a:r>
              <a:rPr lang="en-US" dirty="0"/>
              <a:t>‘ask not what the Alliance can do for you but ask what you can do for the Alliance (and its vision)’</a:t>
            </a:r>
          </a:p>
          <a:p>
            <a:r>
              <a:rPr lang="en-US" dirty="0"/>
              <a:t>Get members to communicate their planned actions with each other (for coordination, encouragement and peer pressure!)</a:t>
            </a:r>
          </a:p>
          <a:p>
            <a:r>
              <a:rPr lang="en-US" dirty="0"/>
              <a:t>Don’t hesitate to make big asks of members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182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33E82-8171-104F-8FED-CBBFF597B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04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TIPS: engaging targets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B796C-58E5-CF41-B371-490DA6E4F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363272" cy="561662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Get ready with the above before making approaches</a:t>
            </a:r>
          </a:p>
          <a:p>
            <a:r>
              <a:rPr lang="en-US" dirty="0"/>
              <a:t>But also don’t miss golden opportunities</a:t>
            </a:r>
          </a:p>
          <a:p>
            <a:r>
              <a:rPr lang="en-US" dirty="0"/>
              <a:t>Tailor form and content to the target: think of the targets perspective</a:t>
            </a:r>
          </a:p>
          <a:p>
            <a:r>
              <a:rPr lang="en-US" dirty="0"/>
              <a:t>Use members for ‘backroom’ and ‘corridor’ influencing before and after any contact</a:t>
            </a:r>
          </a:p>
          <a:p>
            <a:r>
              <a:rPr lang="en-US" dirty="0"/>
              <a:t>Use peer pressure: </a:t>
            </a:r>
            <a:r>
              <a:rPr lang="en-US" dirty="0" err="1"/>
              <a:t>eg.</a:t>
            </a:r>
            <a:r>
              <a:rPr lang="en-US" dirty="0"/>
              <a:t> negotiate a roundtable under the aegis of a senior politician/minister (costs them nothing) and invite key leaders</a:t>
            </a:r>
          </a:p>
          <a:p>
            <a:r>
              <a:rPr lang="en-US" dirty="0"/>
              <a:t>Offer solutions, incl. costings, timescales, quality assurance…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3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>
            <a:extLst>
              <a:ext uri="{FF2B5EF4-FFF2-40B4-BE49-F238E27FC236}">
                <a16:creationId xmlns:a16="http://schemas.microsoft.com/office/drawing/2014/main" id="{8B19B20B-E063-7441-8435-F51BD9A75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692" y="3479662"/>
            <a:ext cx="13382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>
            <a:extLst>
              <a:ext uri="{FF2B5EF4-FFF2-40B4-BE49-F238E27FC236}">
                <a16:creationId xmlns:a16="http://schemas.microsoft.com/office/drawing/2014/main" id="{DD14B3A6-B400-8D4B-8C9E-1C4CBE8E5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279" y="1100930"/>
            <a:ext cx="1944687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>
            <a:extLst>
              <a:ext uri="{FF2B5EF4-FFF2-40B4-BE49-F238E27FC236}">
                <a16:creationId xmlns:a16="http://schemas.microsoft.com/office/drawing/2014/main" id="{1412117D-A5E2-AF46-85DC-4C0621428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090" y="401672"/>
            <a:ext cx="1944687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>
            <a:extLst>
              <a:ext uri="{FF2B5EF4-FFF2-40B4-BE49-F238E27FC236}">
                <a16:creationId xmlns:a16="http://schemas.microsoft.com/office/drawing/2014/main" id="{D4F3132F-7BB1-7542-9107-2058AB37C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797" y="5902694"/>
            <a:ext cx="28575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">
            <a:extLst>
              <a:ext uri="{FF2B5EF4-FFF2-40B4-BE49-F238E27FC236}">
                <a16:creationId xmlns:a16="http://schemas.microsoft.com/office/drawing/2014/main" id="{38346664-7683-8B42-9E79-03183A70B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1085">
            <a:off x="56214" y="3167926"/>
            <a:ext cx="1592262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2">
            <a:extLst>
              <a:ext uri="{FF2B5EF4-FFF2-40B4-BE49-F238E27FC236}">
                <a16:creationId xmlns:a16="http://schemas.microsoft.com/office/drawing/2014/main" id="{ECDA68D8-7389-EA44-B89B-77902F7FA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4009">
            <a:off x="1056524" y="3298890"/>
            <a:ext cx="1495425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AutoShape 2" descr="Image result for commissioning success">
            <a:extLst>
              <a:ext uri="{FF2B5EF4-FFF2-40B4-BE49-F238E27FC236}">
                <a16:creationId xmlns:a16="http://schemas.microsoft.com/office/drawing/2014/main" id="{83FA42D5-2E21-6D40-BD2C-EF48646D76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pic>
        <p:nvPicPr>
          <p:cNvPr id="36877" name="Picture 9">
            <a:extLst>
              <a:ext uri="{FF2B5EF4-FFF2-40B4-BE49-F238E27FC236}">
                <a16:creationId xmlns:a16="http://schemas.microsoft.com/office/drawing/2014/main" id="{D746ED2E-07AA-1545-8BEC-67B7ADF89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7015">
            <a:off x="1334793" y="4011475"/>
            <a:ext cx="1309688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8">
            <a:extLst>
              <a:ext uri="{FF2B5EF4-FFF2-40B4-BE49-F238E27FC236}">
                <a16:creationId xmlns:a16="http://schemas.microsoft.com/office/drawing/2014/main" id="{1D309777-F65B-ED41-BDE1-74700C42E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8" t="1279" r="20061"/>
          <a:stretch>
            <a:fillRect/>
          </a:stretch>
        </p:blipFill>
        <p:spPr bwMode="auto">
          <a:xfrm>
            <a:off x="3777496" y="479937"/>
            <a:ext cx="1529349" cy="139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3">
            <a:extLst>
              <a:ext uri="{FF2B5EF4-FFF2-40B4-BE49-F238E27FC236}">
                <a16:creationId xmlns:a16="http://schemas.microsoft.com/office/drawing/2014/main" id="{DA8F4B8E-E0E4-7949-92FF-9813E10CB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1" t="5147" r="23524" b="57589"/>
          <a:stretch/>
        </p:blipFill>
        <p:spPr bwMode="auto">
          <a:xfrm>
            <a:off x="3549889" y="1848572"/>
            <a:ext cx="1676325" cy="142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2">
            <a:extLst>
              <a:ext uri="{FF2B5EF4-FFF2-40B4-BE49-F238E27FC236}">
                <a16:creationId xmlns:a16="http://schemas.microsoft.com/office/drawing/2014/main" id="{082B8912-96A1-504E-A8AE-D0D62D05B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1"/>
          <a:stretch>
            <a:fillRect/>
          </a:stretch>
        </p:blipFill>
        <p:spPr bwMode="auto">
          <a:xfrm>
            <a:off x="7156447" y="4463537"/>
            <a:ext cx="2000250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7">
            <a:extLst>
              <a:ext uri="{FF2B5EF4-FFF2-40B4-BE49-F238E27FC236}">
                <a16:creationId xmlns:a16="http://schemas.microsoft.com/office/drawing/2014/main" id="{D3A52822-F73E-AD4E-8D7B-4202263A2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30943" r="3818" b="35619"/>
          <a:stretch>
            <a:fillRect/>
          </a:stretch>
        </p:blipFill>
        <p:spPr bwMode="auto">
          <a:xfrm>
            <a:off x="6774817" y="2722153"/>
            <a:ext cx="2369183" cy="82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>
            <a:extLst>
              <a:ext uri="{FF2B5EF4-FFF2-40B4-BE49-F238E27FC236}">
                <a16:creationId xmlns:a16="http://schemas.microsoft.com/office/drawing/2014/main" id="{93AE0742-979C-B044-A7FD-16D9135DA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879" y="3547932"/>
            <a:ext cx="1651295" cy="112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7C5D0A-BFFA-9844-A59A-A87AA5D3D3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3" y="490062"/>
            <a:ext cx="1887538" cy="22806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9F9A56-EAE3-5B4E-A569-CEDA26194594}"/>
              </a:ext>
            </a:extLst>
          </p:cNvPr>
          <p:cNvSpPr txBox="1"/>
          <p:nvPr/>
        </p:nvSpPr>
        <p:spPr>
          <a:xfrm>
            <a:off x="-20432" y="-15411"/>
            <a:ext cx="93651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4">
                    <a:lumMod val="75000"/>
                  </a:schemeClr>
                </a:solidFill>
              </a:rPr>
              <a:t> Lessons from MMHA UK: what worked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758B93-5B82-3349-A5A4-421FC219AD61}"/>
              </a:ext>
            </a:extLst>
          </p:cNvPr>
          <p:cNvSpPr txBox="1"/>
          <p:nvPr/>
        </p:nvSpPr>
        <p:spPr>
          <a:xfrm>
            <a:off x="2342121" y="742329"/>
            <a:ext cx="1445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00B050"/>
                </a:solidFill>
              </a:rPr>
              <a:t>££ for a campaign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348506-CBF8-3447-BDFF-F377113F9914}"/>
              </a:ext>
            </a:extLst>
          </p:cNvPr>
          <p:cNvSpPr txBox="1"/>
          <p:nvPr/>
        </p:nvSpPr>
        <p:spPr>
          <a:xfrm>
            <a:off x="5620186" y="404063"/>
            <a:ext cx="1605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FF0000"/>
                </a:solidFill>
              </a:rPr>
              <a:t>Clear evidence of unmet need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A28B81-BEF2-FD4F-948B-F1B9F502BA7C}"/>
              </a:ext>
            </a:extLst>
          </p:cNvPr>
          <p:cNvSpPr txBox="1"/>
          <p:nvPr/>
        </p:nvSpPr>
        <p:spPr>
          <a:xfrm>
            <a:off x="1948985" y="1911789"/>
            <a:ext cx="1600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FF9300"/>
                </a:solidFill>
              </a:rPr>
              <a:t>Lived experience at the core </a:t>
            </a:r>
          </a:p>
        </p:txBody>
      </p:sp>
      <p:pic>
        <p:nvPicPr>
          <p:cNvPr id="36875" name="Picture 2">
            <a:extLst>
              <a:ext uri="{FF2B5EF4-FFF2-40B4-BE49-F238E27FC236}">
                <a16:creationId xmlns:a16="http://schemas.microsoft.com/office/drawing/2014/main" id="{FDA15025-D301-9240-A906-7E378CC92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8497">
            <a:off x="4839873" y="4491308"/>
            <a:ext cx="1978444" cy="279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90F9C92-C824-124A-96DF-02B3EE42307A}"/>
              </a:ext>
            </a:extLst>
          </p:cNvPr>
          <p:cNvSpPr txBox="1"/>
          <p:nvPr/>
        </p:nvSpPr>
        <p:spPr>
          <a:xfrm>
            <a:off x="-123779" y="5539372"/>
            <a:ext cx="1836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FF2F92"/>
                </a:solidFill>
              </a:rPr>
              <a:t>Publications, reports and scientific data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A526F4-D332-534E-A470-DA0AF5CF0878}"/>
              </a:ext>
            </a:extLst>
          </p:cNvPr>
          <p:cNvSpPr txBox="1"/>
          <p:nvPr/>
        </p:nvSpPr>
        <p:spPr>
          <a:xfrm>
            <a:off x="2722627" y="5044079"/>
            <a:ext cx="2189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0070C0"/>
                </a:solidFill>
              </a:rPr>
              <a:t>Economic evidence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D250D1-DB34-164F-9B55-01DC5E73878C}"/>
              </a:ext>
            </a:extLst>
          </p:cNvPr>
          <p:cNvSpPr txBox="1"/>
          <p:nvPr/>
        </p:nvSpPr>
        <p:spPr>
          <a:xfrm>
            <a:off x="7884369" y="3594188"/>
            <a:ext cx="1235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latin typeface="+mj-lt"/>
              </a:rPr>
              <a:t>Media support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2F0F5C-0DFA-AD4D-B9DE-31E7A93C5446}"/>
              </a:ext>
            </a:extLst>
          </p:cNvPr>
          <p:cNvSpPr txBox="1"/>
          <p:nvPr/>
        </p:nvSpPr>
        <p:spPr>
          <a:xfrm>
            <a:off x="4149595" y="3444748"/>
            <a:ext cx="2618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Creating peer pressure amongst key targets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F5101F-CD71-384F-A7AC-68A09D6D2AF4}"/>
              </a:ext>
            </a:extLst>
          </p:cNvPr>
          <p:cNvSpPr txBox="1"/>
          <p:nvPr/>
        </p:nvSpPr>
        <p:spPr>
          <a:xfrm>
            <a:off x="-68071" y="2696767"/>
            <a:ext cx="2176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7030A0"/>
                </a:solidFill>
              </a:rPr>
              <a:t>Alliance and logo</a:t>
            </a:r>
          </a:p>
        </p:txBody>
      </p:sp>
    </p:spTree>
    <p:extLst>
      <p:ext uri="{BB962C8B-B14F-4D97-AF65-F5344CB8AC3E}">
        <p14:creationId xmlns:p14="http://schemas.microsoft.com/office/powerpoint/2010/main" val="2048259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0A9CB-06AC-CC4A-AC43-6E5342CA4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pPr algn="l"/>
            <a:r>
              <a:rPr lang="en-GB" sz="3200" i="1" dirty="0">
                <a:latin typeface="Arial"/>
                <a:cs typeface="Arial"/>
              </a:rPr>
              <a:t>Perinatal MH will adapt to any political priority/zeitgeist….</a:t>
            </a:r>
            <a:r>
              <a:rPr lang="en-GB" sz="3200" i="1" dirty="0" err="1">
                <a:latin typeface="Arial"/>
                <a:cs typeface="Arial"/>
              </a:rPr>
              <a:t>eg.</a:t>
            </a:r>
            <a:r>
              <a:rPr lang="en-GB" sz="3200" i="1" dirty="0">
                <a:latin typeface="Arial"/>
                <a:cs typeface="Arial"/>
              </a:rPr>
              <a:t> if it’s integration:</a:t>
            </a:r>
            <a:br>
              <a:rPr lang="en-GB" sz="3200" i="1" dirty="0">
                <a:solidFill>
                  <a:srgbClr val="660066"/>
                </a:solidFill>
                <a:latin typeface="Arial"/>
                <a:cs typeface="Arial"/>
              </a:rPr>
            </a:br>
            <a:r>
              <a:rPr lang="en-GB" sz="3200" b="1" dirty="0">
                <a:solidFill>
                  <a:srgbClr val="660066"/>
                </a:solidFill>
                <a:latin typeface="Arial"/>
                <a:cs typeface="Arial"/>
              </a:rPr>
              <a:t>Integration</a:t>
            </a:r>
            <a:r>
              <a:rPr lang="en-GB" sz="3200" dirty="0">
                <a:solidFill>
                  <a:srgbClr val="660066"/>
                </a:solidFill>
                <a:latin typeface="Arial"/>
                <a:cs typeface="Arial"/>
              </a:rPr>
              <a:t> beyond your wildest dreams: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3C5FE-0557-A741-ACDA-E3B491B25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18866"/>
            <a:ext cx="8229600" cy="4464496"/>
          </a:xfrm>
        </p:spPr>
        <p:txBody>
          <a:bodyPr>
            <a:normAutofit fontScale="85000" lnSpcReduction="10000"/>
          </a:bodyPr>
          <a:lstStyle/>
          <a:p>
            <a:r>
              <a:rPr lang="en-GB" dirty="0">
                <a:solidFill>
                  <a:srgbClr val="660066"/>
                </a:solidFill>
                <a:latin typeface="Arial"/>
                <a:cs typeface="Arial"/>
              </a:rPr>
              <a:t>primary </a:t>
            </a:r>
            <a:r>
              <a:rPr lang="en-GB" b="1" dirty="0">
                <a:solidFill>
                  <a:srgbClr val="660066"/>
                </a:solidFill>
                <a:latin typeface="Arial"/>
                <a:cs typeface="Arial"/>
              </a:rPr>
              <a:t>and</a:t>
            </a:r>
            <a:r>
              <a:rPr lang="en-GB" dirty="0">
                <a:solidFill>
                  <a:srgbClr val="660066"/>
                </a:solidFill>
                <a:latin typeface="Arial"/>
                <a:cs typeface="Arial"/>
              </a:rPr>
              <a:t> secondary</a:t>
            </a:r>
          </a:p>
          <a:p>
            <a:r>
              <a:rPr lang="en-GB" dirty="0">
                <a:solidFill>
                  <a:srgbClr val="660066"/>
                </a:solidFill>
                <a:latin typeface="Arial"/>
                <a:cs typeface="Arial"/>
              </a:rPr>
              <a:t>physical </a:t>
            </a:r>
            <a:r>
              <a:rPr lang="en-GB" b="1" dirty="0">
                <a:solidFill>
                  <a:srgbClr val="660066"/>
                </a:solidFill>
                <a:latin typeface="Arial"/>
                <a:cs typeface="Arial"/>
              </a:rPr>
              <a:t>and</a:t>
            </a:r>
            <a:r>
              <a:rPr lang="en-GB" dirty="0">
                <a:solidFill>
                  <a:srgbClr val="660066"/>
                </a:solidFill>
                <a:latin typeface="Arial"/>
                <a:cs typeface="Arial"/>
              </a:rPr>
              <a:t> mental</a:t>
            </a:r>
          </a:p>
          <a:p>
            <a:r>
              <a:rPr lang="en-GB" dirty="0">
                <a:solidFill>
                  <a:srgbClr val="660066"/>
                </a:solidFill>
                <a:latin typeface="Arial"/>
                <a:cs typeface="Arial"/>
              </a:rPr>
              <a:t>acute </a:t>
            </a:r>
            <a:r>
              <a:rPr lang="en-GB" b="1" dirty="0">
                <a:solidFill>
                  <a:srgbClr val="660066"/>
                </a:solidFill>
                <a:latin typeface="Arial"/>
                <a:cs typeface="Arial"/>
              </a:rPr>
              <a:t>and</a:t>
            </a:r>
            <a:r>
              <a:rPr lang="en-GB" dirty="0">
                <a:solidFill>
                  <a:srgbClr val="660066"/>
                </a:solidFill>
                <a:latin typeface="Arial"/>
                <a:cs typeface="Arial"/>
              </a:rPr>
              <a:t> chronic</a:t>
            </a:r>
          </a:p>
          <a:p>
            <a:r>
              <a:rPr lang="en-GB" dirty="0">
                <a:solidFill>
                  <a:srgbClr val="660066"/>
                </a:solidFill>
                <a:latin typeface="Arial"/>
                <a:cs typeface="Arial"/>
              </a:rPr>
              <a:t>peer support </a:t>
            </a:r>
            <a:r>
              <a:rPr lang="en-GB" b="1" dirty="0">
                <a:solidFill>
                  <a:srgbClr val="660066"/>
                </a:solidFill>
                <a:latin typeface="Arial"/>
                <a:cs typeface="Arial"/>
              </a:rPr>
              <a:t>and</a:t>
            </a:r>
            <a:r>
              <a:rPr lang="en-GB" dirty="0">
                <a:solidFill>
                  <a:srgbClr val="660066"/>
                </a:solidFill>
                <a:latin typeface="Arial"/>
                <a:cs typeface="Arial"/>
              </a:rPr>
              <a:t> professional care</a:t>
            </a:r>
          </a:p>
          <a:p>
            <a:r>
              <a:rPr lang="en-GB" dirty="0">
                <a:solidFill>
                  <a:srgbClr val="660066"/>
                </a:solidFill>
                <a:latin typeface="Arial"/>
                <a:cs typeface="Arial"/>
              </a:rPr>
              <a:t>medical </a:t>
            </a:r>
            <a:r>
              <a:rPr lang="en-GB" b="1" dirty="0">
                <a:solidFill>
                  <a:srgbClr val="660066"/>
                </a:solidFill>
                <a:latin typeface="Arial"/>
                <a:cs typeface="Arial"/>
              </a:rPr>
              <a:t>and</a:t>
            </a:r>
            <a:r>
              <a:rPr lang="en-GB" dirty="0">
                <a:solidFill>
                  <a:srgbClr val="660066"/>
                </a:solidFill>
                <a:latin typeface="Arial"/>
                <a:cs typeface="Arial"/>
              </a:rPr>
              <a:t> psycho-social</a:t>
            </a:r>
          </a:p>
          <a:p>
            <a:r>
              <a:rPr lang="en-GB" dirty="0">
                <a:solidFill>
                  <a:srgbClr val="660066"/>
                </a:solidFill>
                <a:latin typeface="Arial"/>
                <a:cs typeface="Arial"/>
              </a:rPr>
              <a:t>world leading good practice </a:t>
            </a:r>
            <a:r>
              <a:rPr lang="en-GB" b="1" dirty="0">
                <a:solidFill>
                  <a:srgbClr val="660066"/>
                </a:solidFill>
                <a:latin typeface="Arial"/>
                <a:cs typeface="Arial"/>
              </a:rPr>
              <a:t>and</a:t>
            </a:r>
            <a:r>
              <a:rPr lang="en-GB" dirty="0">
                <a:solidFill>
                  <a:srgbClr val="660066"/>
                </a:solidFill>
                <a:latin typeface="Arial"/>
                <a:cs typeface="Arial"/>
              </a:rPr>
              <a:t> innovation</a:t>
            </a:r>
          </a:p>
          <a:p>
            <a:pPr marL="0" indent="0">
              <a:buNone/>
            </a:pPr>
            <a:r>
              <a:rPr lang="en-GB" i="1" dirty="0">
                <a:solidFill>
                  <a:srgbClr val="101ECC"/>
                </a:solidFill>
                <a:latin typeface="Arial"/>
                <a:cs typeface="Arial"/>
              </a:rPr>
              <a:t>Try it with parity, equity, early years, mental health, women’s health, maternity, reproductive health, suicide, human capital, happiness, productivity, health care, protection of children, etc, etc, … </a:t>
            </a:r>
            <a:endParaRPr lang="en-US" i="1" dirty="0">
              <a:solidFill>
                <a:srgbClr val="101E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550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C16CD0-9B9E-C144-9E7F-710443769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1" r="8361"/>
          <a:stretch/>
        </p:blipFill>
        <p:spPr>
          <a:xfrm>
            <a:off x="0" y="0"/>
            <a:ext cx="9144000" cy="6874879"/>
          </a:xfrm>
        </p:spPr>
      </p:pic>
    </p:spTree>
    <p:extLst>
      <p:ext uri="{BB962C8B-B14F-4D97-AF65-F5344CB8AC3E}">
        <p14:creationId xmlns:p14="http://schemas.microsoft.com/office/powerpoint/2010/main" val="27553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Content Placeholder 4">
            <a:extLst>
              <a:ext uri="{FF2B5EF4-FFF2-40B4-BE49-F238E27FC236}">
                <a16:creationId xmlns:a16="http://schemas.microsoft.com/office/drawing/2014/main" id="{A45A2F82-D96D-434E-9EA6-C13398B499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1" r="12431"/>
          <a:stretch>
            <a:fillRect/>
          </a:stretch>
        </p:blipFill>
        <p:spPr>
          <a:xfrm>
            <a:off x="0" y="22225"/>
            <a:ext cx="9144000" cy="6842125"/>
          </a:xfrm>
        </p:spPr>
      </p:pic>
    </p:spTree>
    <p:extLst>
      <p:ext uri="{BB962C8B-B14F-4D97-AF65-F5344CB8AC3E}">
        <p14:creationId xmlns:p14="http://schemas.microsoft.com/office/powerpoint/2010/main" val="1407622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9BF8E3F1-24DB-BC46-812C-BD2FF802A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2060848"/>
            <a:ext cx="8280151" cy="4458490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Engage more international organisations and open membership to national alliances</a:t>
            </a:r>
          </a:p>
          <a:p>
            <a:pPr>
              <a:buFont typeface="Arial" charset="0"/>
              <a:buChar char="•"/>
              <a:defRPr/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Encourage, inform and support the development of national and regional MMHAs: </a:t>
            </a:r>
            <a:r>
              <a:rPr lang="en-GB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eg.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African, Francophone, Hispanic, Nordic,… </a:t>
            </a:r>
          </a:p>
          <a:p>
            <a:pPr>
              <a:buFont typeface="Arial" charset="0"/>
              <a:buChar char="•"/>
              <a:defRPr/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 campaigning tools: key evidence; personal experiences; maps; economic report</a:t>
            </a:r>
          </a:p>
          <a:p>
            <a:pPr lvl="1">
              <a:buFont typeface="Arial" charset="0"/>
              <a:buChar char="–"/>
              <a:defRPr/>
            </a:pPr>
            <a:endParaRPr lang="en-GB" dirty="0">
              <a:solidFill>
                <a:srgbClr val="6C6C6C"/>
              </a:solidFill>
            </a:endParaRPr>
          </a:p>
        </p:txBody>
      </p:sp>
      <p:sp>
        <p:nvSpPr>
          <p:cNvPr id="65537" name="Title 1">
            <a:extLst>
              <a:ext uri="{FF2B5EF4-FFF2-40B4-BE49-F238E27FC236}">
                <a16:creationId xmlns:a16="http://schemas.microsoft.com/office/drawing/2014/main" id="{53F94C09-75C3-0548-89C1-8FB72362FA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520" y="338662"/>
            <a:ext cx="7272338" cy="1019175"/>
          </a:xfrm>
        </p:spPr>
        <p:txBody>
          <a:bodyPr/>
          <a:lstStyle/>
          <a:p>
            <a:pPr algn="l"/>
            <a:r>
              <a:rPr lang="en-US" altLang="en-US" dirty="0">
                <a:solidFill>
                  <a:srgbClr val="0000CA"/>
                </a:solidFill>
                <a:ea typeface="ＭＳ Ｐゴシック" panose="020B0600070205080204" pitchFamily="34" charset="-128"/>
              </a:rPr>
              <a:t>GAMMH next steps 2020</a:t>
            </a:r>
          </a:p>
        </p:txBody>
      </p:sp>
    </p:spTree>
    <p:extLst>
      <p:ext uri="{BB962C8B-B14F-4D97-AF65-F5344CB8AC3E}">
        <p14:creationId xmlns:p14="http://schemas.microsoft.com/office/powerpoint/2010/main" val="4001148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33E82-8171-104F-8FED-CBBFF597B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1. Vision and 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B796C-58E5-CF41-B371-490DA6E4F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686800" cy="558924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Bring together a small group of committed and well connected people</a:t>
            </a:r>
          </a:p>
          <a:p>
            <a:r>
              <a:rPr lang="en-US" dirty="0"/>
              <a:t>Start approaching friendly organisations in every sector, (professional bodies and charities for women, babies, partners, mental health, maternity, public health, primary care, </a:t>
            </a:r>
            <a:r>
              <a:rPr lang="en-US" dirty="0" err="1"/>
              <a:t>etc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). It helps to find personal connections ‘high up’.</a:t>
            </a:r>
          </a:p>
          <a:p>
            <a:r>
              <a:rPr lang="en-US" dirty="0"/>
              <a:t>Use these to approach others…</a:t>
            </a:r>
            <a:r>
              <a:rPr lang="en-US" i="1" dirty="0"/>
              <a:t>cascade effect!</a:t>
            </a:r>
          </a:p>
          <a:p>
            <a:r>
              <a:rPr lang="en-US" i="1" dirty="0"/>
              <a:t>When you have 5-15 organisations agreeing in principle to participate, bring them together. Start formulating an ambitious vision of the future you all want to see and get them to approach others.</a:t>
            </a:r>
          </a:p>
          <a:p>
            <a:r>
              <a:rPr lang="en-US" i="1" dirty="0"/>
              <a:t>When you have 20+ organisations agree a </a:t>
            </a:r>
            <a:r>
              <a:rPr lang="en-US" b="1" i="1" dirty="0"/>
              <a:t>vision</a:t>
            </a:r>
            <a:r>
              <a:rPr lang="en-US" i="1" dirty="0"/>
              <a:t> statement, a </a:t>
            </a:r>
            <a:r>
              <a:rPr lang="en-US" b="1" i="1" dirty="0"/>
              <a:t>logo </a:t>
            </a:r>
            <a:r>
              <a:rPr lang="en-US" i="1" dirty="0"/>
              <a:t>and a</a:t>
            </a:r>
            <a:r>
              <a:rPr lang="en-US" b="1" i="1" dirty="0"/>
              <a:t> provisional chair/coordinator</a:t>
            </a:r>
          </a:p>
          <a:p>
            <a:r>
              <a:rPr lang="en-US" i="1" dirty="0"/>
              <a:t>Keep the Alliance </a:t>
            </a:r>
            <a:r>
              <a:rPr lang="en-US" b="1" i="1" dirty="0"/>
              <a:t>informal</a:t>
            </a:r>
            <a:r>
              <a:rPr lang="en-US" i="1" dirty="0"/>
              <a:t> for as long as you can: focus time and effort on the great future you want to achieve and engaging others in it</a:t>
            </a:r>
          </a:p>
          <a:p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465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C7CDB-0697-FC41-AC19-37FD3EB3CB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82750"/>
            <a:ext cx="8167688" cy="3906838"/>
          </a:xfrm>
        </p:spPr>
        <p:txBody>
          <a:bodyPr/>
          <a:lstStyle/>
          <a:p>
            <a:pPr>
              <a:defRPr/>
            </a:pPr>
            <a:r>
              <a:rPr lang="en-US" sz="3877" i="1" dirty="0">
                <a:solidFill>
                  <a:srgbClr val="0000CA"/>
                </a:solidFill>
                <a:latin typeface="Arial"/>
                <a:cs typeface="Arial"/>
              </a:rPr>
              <a:t>“Vision without Action is merely a dream. Action without Vision is merely passing time. Vision with Action can change the world.” </a:t>
            </a:r>
            <a:br>
              <a:rPr lang="en-US" sz="4062" i="1" dirty="0">
                <a:solidFill>
                  <a:srgbClr val="0000CA"/>
                </a:solidFill>
                <a:latin typeface="Arial"/>
                <a:cs typeface="Arial"/>
              </a:rPr>
            </a:br>
            <a:br>
              <a:rPr lang="en-US" sz="4062" dirty="0">
                <a:solidFill>
                  <a:srgbClr val="0000CA"/>
                </a:solidFill>
                <a:latin typeface="Arial"/>
                <a:cs typeface="Arial"/>
              </a:rPr>
            </a:br>
            <a:r>
              <a:rPr lang="en-US" sz="4062" dirty="0">
                <a:solidFill>
                  <a:srgbClr val="0000CA"/>
                </a:solidFill>
                <a:latin typeface="Arial"/>
                <a:cs typeface="Arial"/>
              </a:rPr>
              <a:t>								</a:t>
            </a:r>
            <a:r>
              <a:rPr lang="en-US" sz="4431" dirty="0">
                <a:solidFill>
                  <a:srgbClr val="0000CA"/>
                </a:solidFill>
                <a:latin typeface="Arial"/>
                <a:cs typeface="Arial"/>
              </a:rPr>
              <a:t>Nelson Mandela</a:t>
            </a:r>
          </a:p>
        </p:txBody>
      </p:sp>
    </p:spTree>
    <p:extLst>
      <p:ext uri="{BB962C8B-B14F-4D97-AF65-F5344CB8AC3E}">
        <p14:creationId xmlns:p14="http://schemas.microsoft.com/office/powerpoint/2010/main" val="1321362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33E82-8171-104F-8FED-CBBFF597B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461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TIPS: Alliance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B796C-58E5-CF41-B371-490DA6E4F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7231"/>
            <a:ext cx="8579296" cy="558924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Members are organisations not individuals</a:t>
            </a:r>
          </a:p>
          <a:p>
            <a:r>
              <a:rPr lang="en-US" dirty="0"/>
              <a:t>Individuals are very welcome to help and be on a circulation list (supporters, advisors, champions, ambassadors)</a:t>
            </a:r>
          </a:p>
          <a:p>
            <a:r>
              <a:rPr lang="en-US" dirty="0"/>
              <a:t>Start with those who already ‘friends’ and likely to need no persuasion and will understand the power of collective effort to achieve change – use UK and France examples of huge success</a:t>
            </a:r>
          </a:p>
          <a:p>
            <a:r>
              <a:rPr lang="en-US" dirty="0"/>
              <a:t>Use them to approach others</a:t>
            </a:r>
          </a:p>
          <a:p>
            <a:r>
              <a:rPr lang="en-US" dirty="0"/>
              <a:t>Distinguish from ‘targets’ (organisations that you would want to create change - government agencies, health authorities etc.)</a:t>
            </a:r>
          </a:p>
          <a:p>
            <a:r>
              <a:rPr lang="en-US" dirty="0"/>
              <a:t>Beware of commercial organisations that may be perceived by targets as having a conflict of interest</a:t>
            </a:r>
          </a:p>
        </p:txBody>
      </p:sp>
    </p:spTree>
    <p:extLst>
      <p:ext uri="{BB962C8B-B14F-4D97-AF65-F5344CB8AC3E}">
        <p14:creationId xmlns:p14="http://schemas.microsoft.com/office/powerpoint/2010/main" val="846551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C934FA-20AB-6543-AC7B-E8C3098A0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8D7C73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Calibri"/>
              <a:ea typeface="MS PGothic" panose="020B0600070205080204" pitchFamily="34" charset="-128"/>
            </a:endParaRPr>
          </a:p>
        </p:txBody>
      </p:sp>
      <p:pic>
        <p:nvPicPr>
          <p:cNvPr id="77826" name="Picture 8" descr="http://t2.gstatic.com/images?q=tbn:ANd9GcS-sekrFYNa4MzNODSIauRwMfL8ds5QqIHw-zQjtI752UPstUjwVt4eW1tL">
            <a:hlinkClick r:id="rId3"/>
            <a:extLst>
              <a:ext uri="{FF2B5EF4-FFF2-40B4-BE49-F238E27FC236}">
                <a16:creationId xmlns:a16="http://schemas.microsoft.com/office/drawing/2014/main" id="{74DD3942-443C-2B43-A4EA-AAB4E0687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6359525"/>
            <a:ext cx="129540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10" descr="http://t2.gstatic.com/images?q=tbn:ANd9GcQvDku2HOJeVxuGzd7Yyi19dDE0GAtTSpfm2w_fsk0ObxM7DRVKUHMO_g">
            <a:hlinkClick r:id="rId5"/>
            <a:extLst>
              <a:ext uri="{FF2B5EF4-FFF2-40B4-BE49-F238E27FC236}">
                <a16:creationId xmlns:a16="http://schemas.microsoft.com/office/drawing/2014/main" id="{C94EAA36-ECE2-CB43-BF14-CC128985A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229225"/>
            <a:ext cx="115887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12" descr="http://t1.gstatic.com/images?q=tbn:ANd9GcTdkIi_0Kd5nOyk9ou-yUAcADwu-1iW5dXq3Tmniwa163Et3YXY39u-ks4">
            <a:hlinkClick r:id="rId7"/>
            <a:extLst>
              <a:ext uri="{FF2B5EF4-FFF2-40B4-BE49-F238E27FC236}">
                <a16:creationId xmlns:a16="http://schemas.microsoft.com/office/drawing/2014/main" id="{C2D48B6B-F950-5E49-9E6D-CCD79EAA5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076700"/>
            <a:ext cx="20351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14" descr="http://t3.gstatic.com/images?q=tbn:ANd9GcQ_DYNBhEaJDP5-IUxxnQRAAqbArRZuXaVs4kIZzIJlAvf-2ctOQWTMTH8">
            <a:hlinkClick r:id="rId9"/>
            <a:extLst>
              <a:ext uri="{FF2B5EF4-FFF2-40B4-BE49-F238E27FC236}">
                <a16:creationId xmlns:a16="http://schemas.microsoft.com/office/drawing/2014/main" id="{165E4EBC-06BD-414F-9D38-8E364F220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1750"/>
            <a:ext cx="11557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16" descr="http://t3.gstatic.com/images?q=tbn:ANd9GcQjmWGYzLb0TE8L0p3RRotTD5WqbqEyaXYMXberPgpwnFn5jfhM76dwHg">
            <a:hlinkClick r:id="rId11"/>
            <a:extLst>
              <a:ext uri="{FF2B5EF4-FFF2-40B4-BE49-F238E27FC236}">
                <a16:creationId xmlns:a16="http://schemas.microsoft.com/office/drawing/2014/main" id="{85239DBE-B6D3-1048-B11C-7F15E0C56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732463"/>
            <a:ext cx="136683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18" descr="http://t3.gstatic.com/images?q=tbn:ANd9GcTjx9zYVzmizggF-r76c2c_5SkpdpkN4RdGRQe-gZrrWdefyp3jbfsETJo">
            <a:hlinkClick r:id="rId13"/>
            <a:extLst>
              <a:ext uri="{FF2B5EF4-FFF2-40B4-BE49-F238E27FC236}">
                <a16:creationId xmlns:a16="http://schemas.microsoft.com/office/drawing/2014/main" id="{887C7030-03EE-B341-9774-8C5EF3B1A1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500438"/>
            <a:ext cx="936625" cy="730250"/>
          </a:xfrm>
        </p:spPr>
      </p:pic>
      <p:pic>
        <p:nvPicPr>
          <p:cNvPr id="77832" name="Picture 32" descr="http://t2.gstatic.com/images?q=tbn:ANd9GcQ29Zf7o2wIcMdH1fXT5YrHD5SqqCRADylqQyoqJdgHKZ21vOe_Jz23Seo">
            <a:hlinkClick r:id="rId15"/>
            <a:extLst>
              <a:ext uri="{FF2B5EF4-FFF2-40B4-BE49-F238E27FC236}">
                <a16:creationId xmlns:a16="http://schemas.microsoft.com/office/drawing/2014/main" id="{49B9958B-C6E4-D24B-B535-57ED72A61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49500"/>
            <a:ext cx="728663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Picture 42" descr="http://t1.gstatic.com/images?q=tbn:ANd9GcQbp4WGB0kfonpmYszqeoU1yiN2FCf81gMb0VZsfd9wnqnQceRZa98FU2Q">
            <a:hlinkClick r:id="rId17"/>
            <a:extLst>
              <a:ext uri="{FF2B5EF4-FFF2-40B4-BE49-F238E27FC236}">
                <a16:creationId xmlns:a16="http://schemas.microsoft.com/office/drawing/2014/main" id="{97F615BB-EFC3-7A48-BD68-28480C2C6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5661025"/>
            <a:ext cx="9906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4" name="Picture 2" descr="Action on Postpartum Psychosis copy.pdf">
            <a:extLst>
              <a:ext uri="{FF2B5EF4-FFF2-40B4-BE49-F238E27FC236}">
                <a16:creationId xmlns:a16="http://schemas.microsoft.com/office/drawing/2014/main" id="{67723898-5485-714F-86C1-7561AD762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88913"/>
            <a:ext cx="143986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5" name="Picture 3" descr="Family Action final logo copy.pdf">
            <a:extLst>
              <a:ext uri="{FF2B5EF4-FFF2-40B4-BE49-F238E27FC236}">
                <a16:creationId xmlns:a16="http://schemas.microsoft.com/office/drawing/2014/main" id="{48FF7998-C4E5-2B47-A264-143D64C0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76250"/>
            <a:ext cx="119538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6" name="Picture 6" descr="Marce Logo.jpg">
            <a:extLst>
              <a:ext uri="{FF2B5EF4-FFF2-40B4-BE49-F238E27FC236}">
                <a16:creationId xmlns:a16="http://schemas.microsoft.com/office/drawing/2014/main" id="{79620747-F495-0D4C-BDE4-FE9F318C2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2" t="11743" r="10202" b="12157"/>
          <a:stretch>
            <a:fillRect/>
          </a:stretch>
        </p:blipFill>
        <p:spPr bwMode="auto">
          <a:xfrm>
            <a:off x="58738" y="142875"/>
            <a:ext cx="15589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7" name="Picture 7" descr="Bipolar UK Logo EPS copy.pdf">
            <a:extLst>
              <a:ext uri="{FF2B5EF4-FFF2-40B4-BE49-F238E27FC236}">
                <a16:creationId xmlns:a16="http://schemas.microsoft.com/office/drawing/2014/main" id="{D3C16A0A-AE2B-ED4F-9553-14CEE429A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1169988"/>
            <a:ext cx="1365250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8" name="Picture 8" descr="Centre for mental health logo.jpg">
            <a:extLst>
              <a:ext uri="{FF2B5EF4-FFF2-40B4-BE49-F238E27FC236}">
                <a16:creationId xmlns:a16="http://schemas.microsoft.com/office/drawing/2014/main" id="{BEDF17FB-BAF7-B449-8E1B-FF0B01EAC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5484813"/>
            <a:ext cx="19653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9" name="Picture 10" descr="IHV Logo Master RightText copy.pdf">
            <a:extLst>
              <a:ext uri="{FF2B5EF4-FFF2-40B4-BE49-F238E27FC236}">
                <a16:creationId xmlns:a16="http://schemas.microsoft.com/office/drawing/2014/main" id="{1D9273D8-3DD3-CC45-A3BE-FD63437EC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4" t="27666" r="19073" b="41463"/>
          <a:stretch>
            <a:fillRect/>
          </a:stretch>
        </p:blipFill>
        <p:spPr bwMode="auto">
          <a:xfrm>
            <a:off x="7275513" y="0"/>
            <a:ext cx="1857375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0" name="Picture 13" descr="NCT  logo landscape green copy.pdf">
            <a:extLst>
              <a:ext uri="{FF2B5EF4-FFF2-40B4-BE49-F238E27FC236}">
                <a16:creationId xmlns:a16="http://schemas.microsoft.com/office/drawing/2014/main" id="{7E0E721F-C602-664C-87E2-3C7EC3947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84"/>
          <a:stretch>
            <a:fillRect/>
          </a:stretch>
        </p:blipFill>
        <p:spPr bwMode="auto">
          <a:xfrm>
            <a:off x="2124075" y="4365625"/>
            <a:ext cx="87788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1" name="Picture 14" descr="netmums logo version 2 copy.pdf">
            <a:extLst>
              <a:ext uri="{FF2B5EF4-FFF2-40B4-BE49-F238E27FC236}">
                <a16:creationId xmlns:a16="http://schemas.microsoft.com/office/drawing/2014/main" id="{113B6E4F-2BF6-464C-AFAE-10CB70359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196975"/>
            <a:ext cx="32321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2" name="Picture 15" descr="NSPCC logo.jpg">
            <a:extLst>
              <a:ext uri="{FF2B5EF4-FFF2-40B4-BE49-F238E27FC236}">
                <a16:creationId xmlns:a16="http://schemas.microsoft.com/office/drawing/2014/main" id="{AD71DCFC-6856-0445-B2EC-548D9CB75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48"/>
          <a:stretch>
            <a:fillRect/>
          </a:stretch>
        </p:blipFill>
        <p:spPr bwMode="auto">
          <a:xfrm>
            <a:off x="6227763" y="3529013"/>
            <a:ext cx="2700337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3" name="Picture 16" descr="RCGP Colour  Std -EPS copy.pdf">
            <a:extLst>
              <a:ext uri="{FF2B5EF4-FFF2-40B4-BE49-F238E27FC236}">
                <a16:creationId xmlns:a16="http://schemas.microsoft.com/office/drawing/2014/main" id="{582DC781-166B-F445-9527-95226791B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060575"/>
            <a:ext cx="20478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4" name="Picture 17" descr="Royal college of midwives logo copy.pdf">
            <a:extLst>
              <a:ext uri="{FF2B5EF4-FFF2-40B4-BE49-F238E27FC236}">
                <a16:creationId xmlns:a16="http://schemas.microsoft.com/office/drawing/2014/main" id="{3B1C1084-40BE-E94E-9909-42D99C444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038225"/>
            <a:ext cx="1155700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5" name="Picture 18" descr="Royal College of nursing Logo in Full Colour.jpg">
            <a:extLst>
              <a:ext uri="{FF2B5EF4-FFF2-40B4-BE49-F238E27FC236}">
                <a16:creationId xmlns:a16="http://schemas.microsoft.com/office/drawing/2014/main" id="{560E7613-D200-DD4F-868E-4DC520514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797425"/>
            <a:ext cx="19113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6" name="Picture 19" descr="TOMMYS-RGB copy.gif">
            <a:extLst>
              <a:ext uri="{FF2B5EF4-FFF2-40B4-BE49-F238E27FC236}">
                <a16:creationId xmlns:a16="http://schemas.microsoft.com/office/drawing/2014/main" id="{B9C67987-0D4F-6F41-837C-D01FEECA7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t="6743" r="3223" b="12302"/>
          <a:stretch>
            <a:fillRect/>
          </a:stretch>
        </p:blipFill>
        <p:spPr bwMode="auto">
          <a:xfrm>
            <a:off x="1187450" y="2622550"/>
            <a:ext cx="172878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7" name="Picture 20" descr="Wave Trust logo copy.pdf">
            <a:extLst>
              <a:ext uri="{FF2B5EF4-FFF2-40B4-BE49-F238E27FC236}">
                <a16:creationId xmlns:a16="http://schemas.microsoft.com/office/drawing/2014/main" id="{5F376E86-2293-854E-A9E1-CC2654E1C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5272088"/>
            <a:ext cx="162401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8" name="Picture 21" descr="MMHA_Logo_Purple.png">
            <a:extLst>
              <a:ext uri="{FF2B5EF4-FFF2-40B4-BE49-F238E27FC236}">
                <a16:creationId xmlns:a16="http://schemas.microsoft.com/office/drawing/2014/main" id="{931923DC-84E5-AC47-9411-3258AA5B2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628775"/>
            <a:ext cx="2965450" cy="3556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49" name="Picture 22" descr="Screen Shot 2014-09-11 at 19.11.31.png">
            <a:extLst>
              <a:ext uri="{FF2B5EF4-FFF2-40B4-BE49-F238E27FC236}">
                <a16:creationId xmlns:a16="http://schemas.microsoft.com/office/drawing/2014/main" id="{DA04EB47-4266-4045-9114-4C75F20C9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1" r="23705" b="21399"/>
          <a:stretch>
            <a:fillRect/>
          </a:stretch>
        </p:blipFill>
        <p:spPr bwMode="auto">
          <a:xfrm>
            <a:off x="5364163" y="5949950"/>
            <a:ext cx="16573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0" name="Picture 23" descr="Screen Shot 2014-09-11 at 19.16.24.png">
            <a:extLst>
              <a:ext uri="{FF2B5EF4-FFF2-40B4-BE49-F238E27FC236}">
                <a16:creationId xmlns:a16="http://schemas.microsoft.com/office/drawing/2014/main" id="{DB0B1D91-0A04-8B49-9AE8-4D9760AD4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19342" r="15370" b="13498"/>
          <a:stretch>
            <a:fillRect/>
          </a:stretch>
        </p:blipFill>
        <p:spPr bwMode="auto">
          <a:xfrm>
            <a:off x="7366000" y="2724150"/>
            <a:ext cx="17383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1" name="Picture 24" descr="Screen Shot 2014-09-11 at 19.21.09.png">
            <a:extLst>
              <a:ext uri="{FF2B5EF4-FFF2-40B4-BE49-F238E27FC236}">
                <a16:creationId xmlns:a16="http://schemas.microsoft.com/office/drawing/2014/main" id="{FFE3D04C-ADE7-104C-9223-7C68A97E2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7" r="31853" b="44116"/>
          <a:stretch>
            <a:fillRect/>
          </a:stretch>
        </p:blipFill>
        <p:spPr bwMode="auto">
          <a:xfrm>
            <a:off x="0" y="4365625"/>
            <a:ext cx="20478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2" name="Picture 1" descr="FLinks logo.png">
            <a:extLst>
              <a:ext uri="{FF2B5EF4-FFF2-40B4-BE49-F238E27FC236}">
                <a16:creationId xmlns:a16="http://schemas.microsoft.com/office/drawing/2014/main" id="{063ED194-AF7E-6C41-9862-00605C10C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2" y="1716088"/>
            <a:ext cx="101441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3" name="Picture 32" descr="C:\Users\maria\Pictures\Maternal OCD logo.PNG">
            <a:extLst>
              <a:ext uri="{FF2B5EF4-FFF2-40B4-BE49-F238E27FC236}">
                <a16:creationId xmlns:a16="http://schemas.microsoft.com/office/drawing/2014/main" id="{14BD9188-E6C8-B64C-ABBE-E8CD08B58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221163"/>
            <a:ext cx="665162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4" name="Picture 33" descr="C:\Users\maria\Pictures\Saved Pictures\bluebell logo.PNG">
            <a:extLst>
              <a:ext uri="{FF2B5EF4-FFF2-40B4-BE49-F238E27FC236}">
                <a16:creationId xmlns:a16="http://schemas.microsoft.com/office/drawing/2014/main" id="{F5C0AD44-D8E6-EF4C-AB0C-3DF1EC67E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516563"/>
            <a:ext cx="119062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5" name="Picture 34" descr="C:\Users\maria\Pictures\Saved Pictures\best beginnings logo.PNG">
            <a:extLst>
              <a:ext uri="{FF2B5EF4-FFF2-40B4-BE49-F238E27FC236}">
                <a16:creationId xmlns:a16="http://schemas.microsoft.com/office/drawing/2014/main" id="{12CC8F01-41C0-5E4A-B358-76110EAD5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790355"/>
            <a:ext cx="1055689" cy="71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6" name="Picture 34" descr="mothers 4 mothers.JPG">
            <a:extLst>
              <a:ext uri="{FF2B5EF4-FFF2-40B4-BE49-F238E27FC236}">
                <a16:creationId xmlns:a16="http://schemas.microsoft.com/office/drawing/2014/main" id="{779F1B7E-9A63-8F49-ACD2-411CCD502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76200"/>
            <a:ext cx="623887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7" name="Picture 35" descr="wi.JPG">
            <a:extLst>
              <a:ext uri="{FF2B5EF4-FFF2-40B4-BE49-F238E27FC236}">
                <a16:creationId xmlns:a16="http://schemas.microsoft.com/office/drawing/2014/main" id="{64F997DA-2EFC-1849-8927-438BEB1C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5888"/>
            <a:ext cx="8572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8" name="Picture 36" descr="pmhp logo.JPG">
            <a:extLst>
              <a:ext uri="{FF2B5EF4-FFF2-40B4-BE49-F238E27FC236}">
                <a16:creationId xmlns:a16="http://schemas.microsoft.com/office/drawing/2014/main" id="{968CD513-4225-2C45-9209-D08DB4C96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661025"/>
            <a:ext cx="6286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9" name="Picture 37" descr="quarriers.JPG">
            <a:extLst>
              <a:ext uri="{FF2B5EF4-FFF2-40B4-BE49-F238E27FC236}">
                <a16:creationId xmlns:a16="http://schemas.microsoft.com/office/drawing/2014/main" id="{C714E054-48B7-E943-81C2-19F593797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557338"/>
            <a:ext cx="11922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0" name="Picture 38" descr="mind logo.JPG">
            <a:extLst>
              <a:ext uri="{FF2B5EF4-FFF2-40B4-BE49-F238E27FC236}">
                <a16:creationId xmlns:a16="http://schemas.microsoft.com/office/drawing/2014/main" id="{A931F773-B3DA-704C-B409-B2D732A11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4500563"/>
            <a:ext cx="10572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1" name="Picture 2">
            <a:extLst>
              <a:ext uri="{FF2B5EF4-FFF2-40B4-BE49-F238E27FC236}">
                <a16:creationId xmlns:a16="http://schemas.microsoft.com/office/drawing/2014/main" id="{FC158C56-17E4-9D47-A2BF-38EEA5AA1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6210300"/>
            <a:ext cx="10541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2" name="Picture 5">
            <a:extLst>
              <a:ext uri="{FF2B5EF4-FFF2-40B4-BE49-F238E27FC236}">
                <a16:creationId xmlns:a16="http://schemas.microsoft.com/office/drawing/2014/main" id="{7DADAEB0-EDD7-1544-A5BB-CDF7CAE2D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092825"/>
            <a:ext cx="6207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3" name="Picture 7">
            <a:extLst>
              <a:ext uri="{FF2B5EF4-FFF2-40B4-BE49-F238E27FC236}">
                <a16:creationId xmlns:a16="http://schemas.microsoft.com/office/drawing/2014/main" id="{538DEB66-4FCD-FC43-A55E-BAB480941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05038"/>
            <a:ext cx="1516062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4" name="Picture 9">
            <a:extLst>
              <a:ext uri="{FF2B5EF4-FFF2-40B4-BE49-F238E27FC236}">
                <a16:creationId xmlns:a16="http://schemas.microsoft.com/office/drawing/2014/main" id="{3FB2E58A-3B5C-2442-B30A-26B21400F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997200"/>
            <a:ext cx="817563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5" name="Picture 11">
            <a:extLst>
              <a:ext uri="{FF2B5EF4-FFF2-40B4-BE49-F238E27FC236}">
                <a16:creationId xmlns:a16="http://schemas.microsoft.com/office/drawing/2014/main" id="{D9BDA294-1DC4-9F44-92D6-ACB901231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836613"/>
            <a:ext cx="205263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6" name="Picture 1">
            <a:extLst>
              <a:ext uri="{FF2B5EF4-FFF2-40B4-BE49-F238E27FC236}">
                <a16:creationId xmlns:a16="http://schemas.microsoft.com/office/drawing/2014/main" id="{36763CB3-070C-3E4B-99B3-8E431E3F9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133032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7" name="Picture 2">
            <a:extLst>
              <a:ext uri="{FF2B5EF4-FFF2-40B4-BE49-F238E27FC236}">
                <a16:creationId xmlns:a16="http://schemas.microsoft.com/office/drawing/2014/main" id="{D32841A2-C2EC-234E-B9E5-60CCA70FC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3" y="6165850"/>
            <a:ext cx="124618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8" name="Picture 3">
            <a:extLst>
              <a:ext uri="{FF2B5EF4-FFF2-40B4-BE49-F238E27FC236}">
                <a16:creationId xmlns:a16="http://schemas.microsoft.com/office/drawing/2014/main" id="{8D990405-D486-9E45-A01A-59B588EAD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085505"/>
            <a:ext cx="70008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9" name="Picture 5">
            <a:extLst>
              <a:ext uri="{FF2B5EF4-FFF2-40B4-BE49-F238E27FC236}">
                <a16:creationId xmlns:a16="http://schemas.microsoft.com/office/drawing/2014/main" id="{D300C40E-7F3F-FE45-BBFE-5013BFA5F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84313"/>
            <a:ext cx="722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70" name="Picture 6">
            <a:extLst>
              <a:ext uri="{FF2B5EF4-FFF2-40B4-BE49-F238E27FC236}">
                <a16:creationId xmlns:a16="http://schemas.microsoft.com/office/drawing/2014/main" id="{46B9E3CC-6731-B847-943F-FAE67B164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0" y="692150"/>
            <a:ext cx="171926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71" name="Picture 7">
            <a:extLst>
              <a:ext uri="{FF2B5EF4-FFF2-40B4-BE49-F238E27FC236}">
                <a16:creationId xmlns:a16="http://schemas.microsoft.com/office/drawing/2014/main" id="{A05A3D1D-0AFF-4A4F-A387-681B52632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08050"/>
            <a:ext cx="166687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72" name="Picture 8">
            <a:extLst>
              <a:ext uri="{FF2B5EF4-FFF2-40B4-BE49-F238E27FC236}">
                <a16:creationId xmlns:a16="http://schemas.microsoft.com/office/drawing/2014/main" id="{F2D44C8C-106E-B64D-A0E1-1C3952F46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997200"/>
            <a:ext cx="7556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73" name="Picture 9">
            <a:extLst>
              <a:ext uri="{FF2B5EF4-FFF2-40B4-BE49-F238E27FC236}">
                <a16:creationId xmlns:a16="http://schemas.microsoft.com/office/drawing/2014/main" id="{A561777F-BD1E-574E-A19B-B5A37A12E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5148263"/>
            <a:ext cx="133667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74" name="Picture 10">
            <a:extLst>
              <a:ext uri="{FF2B5EF4-FFF2-40B4-BE49-F238E27FC236}">
                <a16:creationId xmlns:a16="http://schemas.microsoft.com/office/drawing/2014/main" id="{0A12E2AD-72B4-FC47-9BA5-9283519E5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5229225"/>
            <a:ext cx="8620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75" name="Picture 11">
            <a:extLst>
              <a:ext uri="{FF2B5EF4-FFF2-40B4-BE49-F238E27FC236}">
                <a16:creationId xmlns:a16="http://schemas.microsoft.com/office/drawing/2014/main" id="{67CBC47A-D6B9-0342-8240-5CA7D4F55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789363"/>
            <a:ext cx="151130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76" name="Picture 12">
            <a:extLst>
              <a:ext uri="{FF2B5EF4-FFF2-40B4-BE49-F238E27FC236}">
                <a16:creationId xmlns:a16="http://schemas.microsoft.com/office/drawing/2014/main" id="{8CAD40C9-8C43-8242-8E19-5E9778EC7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9138"/>
            <a:ext cx="977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77" name="Picture 1">
            <a:extLst>
              <a:ext uri="{FF2B5EF4-FFF2-40B4-BE49-F238E27FC236}">
                <a16:creationId xmlns:a16="http://schemas.microsoft.com/office/drawing/2014/main" id="{6456D20A-1D21-054A-BCCF-D4DBC18C0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68"/>
          <a:stretch>
            <a:fillRect/>
          </a:stretch>
        </p:blipFill>
        <p:spPr bwMode="auto">
          <a:xfrm>
            <a:off x="3708400" y="6443663"/>
            <a:ext cx="13350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78" name="Picture 2">
            <a:extLst>
              <a:ext uri="{FF2B5EF4-FFF2-40B4-BE49-F238E27FC236}">
                <a16:creationId xmlns:a16="http://schemas.microsoft.com/office/drawing/2014/main" id="{B15A87A9-3738-244D-B159-1A135491D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81075"/>
            <a:ext cx="1220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348069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33E82-8171-104F-8FED-CBBFF597B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TIPS: Collective vision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B796C-58E5-CF41-B371-490DA6E4F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1640"/>
            <a:ext cx="8229600" cy="525172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Consider other international/national alliance visions to maximise collective influence</a:t>
            </a:r>
          </a:p>
          <a:p>
            <a:r>
              <a:rPr lang="en-US" dirty="0"/>
              <a:t>Describe from women’s/families perspective rather than services</a:t>
            </a:r>
          </a:p>
          <a:p>
            <a:r>
              <a:rPr lang="en-US" dirty="0"/>
              <a:t>Be ambitious; think long term; make it inspirational</a:t>
            </a:r>
          </a:p>
          <a:p>
            <a:r>
              <a:rPr lang="en-US" dirty="0"/>
              <a:t>Stick to the core all current and future members would agree to, and (targets could not disagree with!)</a:t>
            </a:r>
          </a:p>
          <a:p>
            <a:r>
              <a:rPr lang="en-US" dirty="0"/>
              <a:t>Where possible use existing guidelines/standards for more detailed definitions at a later stage; where they don’t exist, get members to start creating them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015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2395-FB53-424F-9A92-53082CB75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40" y="116632"/>
            <a:ext cx="3882928" cy="662473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UK MMHA Vision</a:t>
            </a:r>
            <a:br>
              <a:rPr lang="en-GB" b="1" dirty="0">
                <a:solidFill>
                  <a:srgbClr val="7030A0"/>
                </a:solidFill>
              </a:rPr>
            </a:br>
            <a:r>
              <a:rPr lang="en-GB" b="1" dirty="0">
                <a:solidFill>
                  <a:srgbClr val="7030A0"/>
                </a:solidFill>
              </a:rPr>
              <a:t>All</a:t>
            </a:r>
            <a:r>
              <a:rPr lang="en-GB" dirty="0">
                <a:solidFill>
                  <a:srgbClr val="7030A0"/>
                </a:solidFill>
              </a:rPr>
              <a:t> women across the UK have consistent, accessible, high quality care and support for their mental health during pregnancy and postnatally.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46D6AD-DA36-FA41-88E2-B3E943B2E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1" r="6473"/>
          <a:stretch/>
        </p:blipFill>
        <p:spPr>
          <a:xfrm>
            <a:off x="4211960" y="116632"/>
            <a:ext cx="4819032" cy="6624737"/>
          </a:xfrm>
        </p:spPr>
      </p:pic>
    </p:spTree>
    <p:extLst>
      <p:ext uri="{BB962C8B-B14F-4D97-AF65-F5344CB8AC3E}">
        <p14:creationId xmlns:p14="http://schemas.microsoft.com/office/powerpoint/2010/main" val="265460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53BFC-A554-FB42-B1FA-ADD09AB01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430" y="260648"/>
            <a:ext cx="8229600" cy="1143000"/>
          </a:xfrm>
        </p:spPr>
        <p:txBody>
          <a:bodyPr/>
          <a:lstStyle/>
          <a:p>
            <a:r>
              <a:rPr lang="en-US" dirty="0"/>
              <a:t>Perinatal mental health for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F1BA6-AFD2-3A43-93F8-49A60AA86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700808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The system ensures:</a:t>
            </a:r>
          </a:p>
          <a:p>
            <a:r>
              <a:rPr lang="en-US" dirty="0"/>
              <a:t>Knowledge, understanding, compassion: all professionals are trained in perinatal MH and trauma informed compassionate healthcare</a:t>
            </a:r>
          </a:p>
          <a:p>
            <a:r>
              <a:rPr lang="en-US" dirty="0"/>
              <a:t>Continuity of carers</a:t>
            </a:r>
          </a:p>
          <a:p>
            <a:r>
              <a:rPr lang="en-US" dirty="0"/>
              <a:t>Coordination and communication between services and individuals</a:t>
            </a:r>
          </a:p>
          <a:p>
            <a:r>
              <a:rPr lang="en-US" dirty="0"/>
              <a:t>Care that empowers women</a:t>
            </a:r>
          </a:p>
          <a:p>
            <a:r>
              <a:rPr lang="en-US" dirty="0"/>
              <a:t>Encouragement of partner and family support, and peer support networks</a:t>
            </a:r>
          </a:p>
          <a:p>
            <a:r>
              <a:rPr lang="en-US" dirty="0"/>
              <a:t>Access to more specialist knowledge, expertise and advice for professionals across the system and, if necessary, for women and babies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452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Content Placeholder 2">
            <a:extLst>
              <a:ext uri="{FF2B5EF4-FFF2-40B4-BE49-F238E27FC236}">
                <a16:creationId xmlns:a16="http://schemas.microsoft.com/office/drawing/2014/main" id="{B092F244-1FA7-A542-A0FD-81FAADF58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63" y="1163638"/>
            <a:ext cx="8963025" cy="5688012"/>
          </a:xfrm>
        </p:spPr>
        <p:txBody>
          <a:bodyPr/>
          <a:lstStyle/>
          <a:p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Detection and care in primary care, maternity, and universal children’s services</a:t>
            </a:r>
          </a:p>
          <a:p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Prediction, prevention, detection, treatment</a:t>
            </a:r>
          </a:p>
          <a:p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Training for </a:t>
            </a:r>
            <a:r>
              <a:rPr lang="en-US" altLang="en-US" u="sng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all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 staff</a:t>
            </a:r>
          </a:p>
          <a:p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Coordination and communication between all staff and services</a:t>
            </a:r>
          </a:p>
          <a:p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Specialist perinatal care including preconceptual, antenatal, postnatal to 2 years</a:t>
            </a:r>
          </a:p>
          <a:p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National action on awareness, stigma and domestic violence</a:t>
            </a:r>
          </a:p>
        </p:txBody>
      </p:sp>
      <p:sp>
        <p:nvSpPr>
          <p:cNvPr id="63489" name="Title 1">
            <a:extLst>
              <a:ext uri="{FF2B5EF4-FFF2-40B4-BE49-F238E27FC236}">
                <a16:creationId xmlns:a16="http://schemas.microsoft.com/office/drawing/2014/main" id="{1FE42112-20C1-2E4B-9F08-AF3045589E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0000CA"/>
                </a:solidFill>
                <a:ea typeface="ＭＳ Ｐゴシック" panose="020B0600070205080204" pitchFamily="34" charset="-128"/>
              </a:rPr>
              <a:t>Good perinatal mental health care</a:t>
            </a:r>
          </a:p>
        </p:txBody>
      </p:sp>
    </p:spTree>
    <p:extLst>
      <p:ext uri="{BB962C8B-B14F-4D97-AF65-F5344CB8AC3E}">
        <p14:creationId xmlns:p14="http://schemas.microsoft.com/office/powerpoint/2010/main" val="3056264312"/>
      </p:ext>
    </p:extLst>
  </p:cSld>
  <p:clrMapOvr>
    <a:masterClrMapping/>
  </p:clrMapOvr>
</p:sld>
</file>

<file path=ppt/theme/theme1.xml><?xml version="1.0" encoding="utf-8"?>
<a:theme xmlns:a="http://schemas.openxmlformats.org/drawingml/2006/main" name="GAMMH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MMH" id="{76BAAF8A-E703-8149-9EC2-4B10B8F2B113}" vid="{CFC281D5-35DB-CD44-8DAE-AC989382CED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30646</TotalTime>
  <Words>1691</Words>
  <Application>Microsoft Macintosh PowerPoint</Application>
  <PresentationFormat>Skjermfremvisning (4:3)</PresentationFormat>
  <Paragraphs>188</Paragraphs>
  <Slides>30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30</vt:i4>
      </vt:variant>
    </vt:vector>
  </HeadingPairs>
  <TitlesOfParts>
    <vt:vector size="35" baseType="lpstr">
      <vt:lpstr>Arial</vt:lpstr>
      <vt:lpstr>Calibri</vt:lpstr>
      <vt:lpstr>Comic Sans MS</vt:lpstr>
      <vt:lpstr>Wingdings</vt:lpstr>
      <vt:lpstr>GAMMH1</vt:lpstr>
      <vt:lpstr>Creating and sustaining alliances to promote perinatal mental health  Vision, Persistence, Determination, Solidarity and Solutions </vt:lpstr>
      <vt:lpstr>Steps to success</vt:lpstr>
      <vt:lpstr>1. Vision and leadership</vt:lpstr>
      <vt:lpstr>TIPS: Alliance Members</vt:lpstr>
      <vt:lpstr>PowerPoint-presentasjon</vt:lpstr>
      <vt:lpstr>TIPS: Collective vision and objectives</vt:lpstr>
      <vt:lpstr>UK MMHA Vision All women across the UK have consistent, accessible, high quality care and support for their mental health during pregnancy and postnatally.</vt:lpstr>
      <vt:lpstr>Perinatal mental health for all</vt:lpstr>
      <vt:lpstr>Good perinatal mental health care</vt:lpstr>
      <vt:lpstr>Good Care: Simplified Perinatal MH Pathway</vt:lpstr>
      <vt:lpstr>Why did we start with specialised perinatal MH care in the UK?</vt:lpstr>
      <vt:lpstr>2. Build the foundations for successful influence</vt:lpstr>
      <vt:lpstr>Why perinatal MH?</vt:lpstr>
      <vt:lpstr>TIPS: persuasive evidence</vt:lpstr>
      <vt:lpstr>PowerPoint-presentasjon</vt:lpstr>
      <vt:lpstr>PowerPoint-presentasjon</vt:lpstr>
      <vt:lpstr>Economic costs (UK) (LSE, 2014)</vt:lpstr>
      <vt:lpstr>Parity is cheap!</vt:lpstr>
      <vt:lpstr>National quality standards and patient feedback</vt:lpstr>
      <vt:lpstr>UK: Tons of guidelines and policies  and all in agreement!</vt:lpstr>
      <vt:lpstr>Global policy and guidance</vt:lpstr>
      <vt:lpstr>3. Make change happen</vt:lpstr>
      <vt:lpstr>TIPS: engaging members</vt:lpstr>
      <vt:lpstr>TIPS: engaging targets</vt:lpstr>
      <vt:lpstr>PowerPoint-presentasjon</vt:lpstr>
      <vt:lpstr>Perinatal MH will adapt to any political priority/zeitgeist….eg. if it’s integration: Integration beyond your wildest dreams:</vt:lpstr>
      <vt:lpstr>PowerPoint-presentasjon</vt:lpstr>
      <vt:lpstr>PowerPoint-presentasjon</vt:lpstr>
      <vt:lpstr>GAMMH next steps 2020</vt:lpstr>
      <vt:lpstr>“Vision without Action is merely a dream. Action without Vision is merely passing time. Vision with Action can change the world.”           Nelson Mandela</vt:lpstr>
    </vt:vector>
  </TitlesOfParts>
  <Company>University Of Southampton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Perinatal Mental Health 2005 </dc:title>
  <dc:creator>Laurie Gregoire</dc:creator>
  <cp:lastModifiedBy>Gro Vatne Brean</cp:lastModifiedBy>
  <cp:revision>297</cp:revision>
  <dcterms:created xsi:type="dcterms:W3CDTF">2005-06-14T10:57:52Z</dcterms:created>
  <dcterms:modified xsi:type="dcterms:W3CDTF">2021-06-18T13:40:00Z</dcterms:modified>
</cp:coreProperties>
</file>